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2" r:id="rId1"/>
    <p:sldMasterId id="2147483713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2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84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Albert Sans" pitchFamily="2" charset="77"/>
      <p:regular r:id="rId30"/>
      <p:bold r:id="rId31"/>
      <p:italic r:id="rId32"/>
      <p:boldItalic r:id="rId33"/>
    </p:embeddedFont>
    <p:embeddedFont>
      <p:font typeface="Albert Sans Black" pitchFamily="2" charset="77"/>
      <p:bold r:id="rId34"/>
      <p:italic r:id="rId35"/>
      <p:boldItalic r:id="rId36"/>
    </p:embeddedFont>
    <p:embeddedFont>
      <p:font typeface="Albert Sans Medium" pitchFamily="2" charset="77"/>
      <p:regular r:id="rId37"/>
      <p:italic r:id="rId38"/>
    </p:embeddedFont>
    <p:embeddedFont>
      <p:font typeface="Anybody SemiBold" pitchFamily="2" charset="77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Roboto Condensed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6"/>
    <p:restoredTop sz="74398"/>
  </p:normalViewPr>
  <p:slideViewPr>
    <p:cSldViewPr snapToGrid="0">
      <p:cViewPr varScale="1">
        <p:scale>
          <a:sx n="157" d="100"/>
          <a:sy n="157" d="100"/>
        </p:scale>
        <p:origin x="1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f7a5c4a3e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g27f7a5c4a3e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DIEGO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96b92c34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1e96b92c34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96b92c34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1e96b92c34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96b92c34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g1e96b92c34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96b92c34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1e96b92c34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¿Por que no cableado?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Costo de la infraestrucutra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Daño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Romper todo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e96b92c34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1e96b92c34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I2C - SPI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ESP32 - conectividad WiFi (posible punto de configuracion)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e96b92c34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1e96b92c34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CONCENTRADOR = NODO DE BORDE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CENTRALIZA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TIENE UNA PLACA LORA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COMO USAMOS LORA - un micro no puede comunicarse con el servidor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96b92c34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g1e96b92c34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DIEGO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e974e3e8c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1e974e3e8c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Servicios internos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Framework - pila disponibles (HIBRIDA - NATIVA - WEB)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Sistema operativo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e96b92c34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g1e96b92c34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Porque ??? -&gt; En esencia, un servicio es como una pequeña pieza de software independiente que realiza una tarea específica y puede ser utilizado por otros componentes o aplicaciones de manera modular y reutilizable.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Caracteristicas: Independencia — Modularidad y reutilización - Escalabilidad - Independencia tecnológica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Como interactua? -&gt; Balanceador de carga (usuarios) / Bus de eventos (servicios)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BALANCEADOR: punto de entrada de la aplicación - RUTAS (estacionamiento/PATH)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BUS EVENTOS: eventos - publicadores - suscriptores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e96b92c34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1e96b92c34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f7a5c4a3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27f7a5c4a3e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DIEGO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96b92c341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1e96b92c341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e96b92c34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1e96b92c34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e96b92c341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1e96b92c341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Resumen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los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resultados</a:t>
            </a:r>
            <a:r>
              <a:rPr lang="en" dirty="0">
                <a:solidFill>
                  <a:schemeClr val="dk1"/>
                </a:solidFill>
              </a:rPr>
              <a:t>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Comienza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resumiendo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brevemente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los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resultados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más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importantes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tu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proyecto</a:t>
            </a:r>
            <a:r>
              <a:rPr lang="en" dirty="0">
                <a:solidFill>
                  <a:schemeClr val="dk1"/>
                </a:solidFill>
              </a:rPr>
              <a:t>. </a:t>
            </a:r>
            <a:r>
              <a:rPr lang="en" dirty="0" err="1">
                <a:solidFill>
                  <a:schemeClr val="dk1"/>
                </a:solidFill>
              </a:rPr>
              <a:t>Esto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proporciona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una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visión</a:t>
            </a:r>
            <a:r>
              <a:rPr lang="en" dirty="0">
                <a:solidFill>
                  <a:schemeClr val="dk1"/>
                </a:solidFill>
              </a:rPr>
              <a:t> general de lo que has </a:t>
            </a:r>
            <a:r>
              <a:rPr lang="en" dirty="0" err="1">
                <a:solidFill>
                  <a:schemeClr val="dk1"/>
                </a:solidFill>
              </a:rPr>
              <a:t>logrado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Prototipo</a:t>
            </a:r>
            <a:r>
              <a:rPr lang="en" dirty="0"/>
              <a:t> </a:t>
            </a:r>
            <a:r>
              <a:rPr lang="en" dirty="0" err="1"/>
              <a:t>capaz</a:t>
            </a:r>
            <a:r>
              <a:rPr lang="en" dirty="0"/>
              <a:t> de </a:t>
            </a:r>
            <a:r>
              <a:rPr lang="en" dirty="0" err="1"/>
              <a:t>detectar</a:t>
            </a:r>
            <a:r>
              <a:rPr lang="en" dirty="0"/>
              <a:t> un </a:t>
            </a:r>
            <a:r>
              <a:rPr lang="en" dirty="0" err="1"/>
              <a:t>vehículo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Aplicación</a:t>
            </a:r>
            <a:r>
              <a:rPr lang="en" dirty="0"/>
              <a:t> </a:t>
            </a:r>
            <a:r>
              <a:rPr lang="en" dirty="0" err="1"/>
              <a:t>capaz</a:t>
            </a:r>
            <a:r>
              <a:rPr lang="en" dirty="0"/>
              <a:t> de </a:t>
            </a:r>
            <a:r>
              <a:rPr lang="en" dirty="0" err="1"/>
              <a:t>permitir</a:t>
            </a:r>
            <a:r>
              <a:rPr lang="en" dirty="0"/>
              <a:t> </a:t>
            </a:r>
            <a:r>
              <a:rPr lang="en" dirty="0" err="1"/>
              <a:t>crear</a:t>
            </a:r>
            <a:r>
              <a:rPr lang="en" dirty="0"/>
              <a:t>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reserva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sistema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Desarrollo del </a:t>
            </a:r>
            <a:r>
              <a:rPr lang="en" dirty="0" err="1"/>
              <a:t>sistema</a:t>
            </a:r>
            <a:r>
              <a:rPr lang="en" dirty="0"/>
              <a:t> de </a:t>
            </a:r>
            <a:r>
              <a:rPr lang="en" dirty="0" err="1"/>
              <a:t>reservas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dirty="0"/>
            </a:br>
            <a:r>
              <a:rPr lang="en" dirty="0" err="1"/>
              <a:t>Lecciones</a:t>
            </a:r>
            <a:r>
              <a:rPr lang="en" dirty="0"/>
              <a:t> </a:t>
            </a:r>
            <a:r>
              <a:rPr lang="en" dirty="0" err="1"/>
              <a:t>aprendidas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Describe las </a:t>
            </a:r>
            <a:r>
              <a:rPr lang="en" dirty="0" err="1">
                <a:solidFill>
                  <a:schemeClr val="dk1"/>
                </a:solidFill>
              </a:rPr>
              <a:t>lecciones</a:t>
            </a:r>
            <a:r>
              <a:rPr lang="en" dirty="0">
                <a:solidFill>
                  <a:schemeClr val="dk1"/>
                </a:solidFill>
              </a:rPr>
              <a:t> que has </a:t>
            </a:r>
            <a:r>
              <a:rPr lang="en" dirty="0" err="1">
                <a:solidFill>
                  <a:schemeClr val="dk1"/>
                </a:solidFill>
              </a:rPr>
              <a:t>aprendido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durante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el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proyecto</a:t>
            </a:r>
            <a:r>
              <a:rPr lang="en" dirty="0">
                <a:solidFill>
                  <a:schemeClr val="dk1"/>
                </a:solidFill>
              </a:rPr>
              <a:t>. </a:t>
            </a:r>
            <a:r>
              <a:rPr lang="en" dirty="0" err="1">
                <a:solidFill>
                  <a:schemeClr val="dk1"/>
                </a:solidFill>
              </a:rPr>
              <a:t>Esto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podría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incluir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cosas</a:t>
            </a:r>
            <a:r>
              <a:rPr lang="en" dirty="0">
                <a:solidFill>
                  <a:schemeClr val="dk1"/>
                </a:solidFill>
              </a:rPr>
              <a:t> que </a:t>
            </a:r>
            <a:r>
              <a:rPr lang="en" dirty="0" err="1">
                <a:solidFill>
                  <a:schemeClr val="dk1"/>
                </a:solidFill>
              </a:rPr>
              <a:t>funcionaron</a:t>
            </a:r>
            <a:r>
              <a:rPr lang="en" dirty="0">
                <a:solidFill>
                  <a:schemeClr val="dk1"/>
                </a:solidFill>
              </a:rPr>
              <a:t> bien y </a:t>
            </a:r>
            <a:r>
              <a:rPr lang="en" dirty="0" err="1">
                <a:solidFill>
                  <a:schemeClr val="dk1"/>
                </a:solidFill>
              </a:rPr>
              <a:t>aquellas</a:t>
            </a:r>
            <a:r>
              <a:rPr lang="en" dirty="0">
                <a:solidFill>
                  <a:schemeClr val="dk1"/>
                </a:solidFill>
              </a:rPr>
              <a:t> que no </a:t>
            </a:r>
            <a:r>
              <a:rPr lang="en" dirty="0" err="1">
                <a:solidFill>
                  <a:schemeClr val="dk1"/>
                </a:solidFill>
              </a:rPr>
              <a:t>funcionaron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como</a:t>
            </a:r>
            <a:r>
              <a:rPr lang="en" dirty="0">
                <a:solidFill>
                  <a:schemeClr val="dk1"/>
                </a:solidFill>
              </a:rPr>
              <a:t> se </a:t>
            </a:r>
            <a:r>
              <a:rPr lang="en" dirty="0" err="1">
                <a:solidFill>
                  <a:schemeClr val="dk1"/>
                </a:solidFill>
              </a:rPr>
              <a:t>esperaba</a:t>
            </a:r>
            <a:r>
              <a:rPr lang="en" dirty="0">
                <a:solidFill>
                  <a:schemeClr val="dk1"/>
                </a:solidFill>
              </a:rPr>
              <a:t>. Las </a:t>
            </a:r>
            <a:r>
              <a:rPr lang="en" dirty="0" err="1">
                <a:solidFill>
                  <a:schemeClr val="dk1"/>
                </a:solidFill>
              </a:rPr>
              <a:t>lecciones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aprendidas</a:t>
            </a:r>
            <a:r>
              <a:rPr lang="en" dirty="0">
                <a:solidFill>
                  <a:schemeClr val="dk1"/>
                </a:solidFill>
              </a:rPr>
              <a:t> son </a:t>
            </a:r>
            <a:r>
              <a:rPr lang="en" dirty="0" err="1">
                <a:solidFill>
                  <a:schemeClr val="dk1"/>
                </a:solidFill>
              </a:rPr>
              <a:t>valiosas</a:t>
            </a:r>
            <a:r>
              <a:rPr lang="en" dirty="0">
                <a:solidFill>
                  <a:schemeClr val="dk1"/>
                </a:solidFill>
              </a:rPr>
              <a:t> para </a:t>
            </a:r>
            <a:r>
              <a:rPr lang="en" dirty="0" err="1">
                <a:solidFill>
                  <a:schemeClr val="dk1"/>
                </a:solidFill>
              </a:rPr>
              <a:t>futuros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proyectos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Subestimar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diseño</a:t>
            </a:r>
            <a:r>
              <a:rPr lang="en" dirty="0"/>
              <a:t> del sensor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Desafíos</a:t>
            </a:r>
            <a:r>
              <a:rPr lang="en" dirty="0"/>
              <a:t> de </a:t>
            </a:r>
            <a:r>
              <a:rPr lang="en" dirty="0" err="1"/>
              <a:t>implementar</a:t>
            </a:r>
            <a:r>
              <a:rPr lang="en" dirty="0"/>
              <a:t> LoRa (</a:t>
            </a:r>
            <a:r>
              <a:rPr lang="en" dirty="0" err="1"/>
              <a:t>acceso</a:t>
            </a:r>
            <a:r>
              <a:rPr lang="en" dirty="0"/>
              <a:t> a la </a:t>
            </a:r>
            <a:r>
              <a:rPr lang="en" dirty="0" err="1"/>
              <a:t>información</a:t>
            </a:r>
            <a:r>
              <a:rPr lang="en" dirty="0"/>
              <a:t>, </a:t>
            </a:r>
            <a:r>
              <a:rPr lang="en" dirty="0" err="1"/>
              <a:t>conexion</a:t>
            </a:r>
            <a:r>
              <a:rPr lang="en" dirty="0"/>
              <a:t>, </a:t>
            </a:r>
            <a:r>
              <a:rPr lang="en" dirty="0" err="1"/>
              <a:t>utilización</a:t>
            </a:r>
            <a:r>
              <a:rPr lang="en" dirty="0"/>
              <a:t>)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Comparativa</a:t>
            </a:r>
            <a:r>
              <a:rPr lang="en" dirty="0"/>
              <a:t> de las </a:t>
            </a:r>
            <a:r>
              <a:rPr lang="en" dirty="0" err="1"/>
              <a:t>diferentes</a:t>
            </a:r>
            <a:r>
              <a:rPr lang="en" dirty="0"/>
              <a:t> </a:t>
            </a:r>
            <a:r>
              <a:rPr lang="en" dirty="0" err="1"/>
              <a:t>comunicaciones</a:t>
            </a:r>
            <a:r>
              <a:rPr lang="en" dirty="0"/>
              <a:t> (</a:t>
            </a:r>
            <a:r>
              <a:rPr lang="en" dirty="0" err="1"/>
              <a:t>investigación</a:t>
            </a:r>
            <a:r>
              <a:rPr lang="en" dirty="0"/>
              <a:t> </a:t>
            </a:r>
            <a:r>
              <a:rPr lang="en" dirty="0" err="1"/>
              <a:t>sobre</a:t>
            </a:r>
            <a:r>
              <a:rPr lang="en" dirty="0"/>
              <a:t> la </a:t>
            </a:r>
            <a:r>
              <a:rPr lang="en" dirty="0" err="1"/>
              <a:t>adecuada</a:t>
            </a:r>
            <a:r>
              <a:rPr lang="en" dirty="0"/>
              <a:t>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Dificultad</a:t>
            </a:r>
            <a:r>
              <a:rPr lang="en" dirty="0"/>
              <a:t> para </a:t>
            </a:r>
            <a:r>
              <a:rPr lang="en" dirty="0" err="1"/>
              <a:t>depurar</a:t>
            </a:r>
            <a:r>
              <a:rPr lang="en" dirty="0"/>
              <a:t> las </a:t>
            </a:r>
            <a:r>
              <a:rPr lang="en" dirty="0" err="1"/>
              <a:t>arquitecturas</a:t>
            </a:r>
            <a:r>
              <a:rPr lang="en" dirty="0"/>
              <a:t> </a:t>
            </a:r>
            <a:r>
              <a:rPr lang="en" dirty="0" err="1"/>
              <a:t>basadas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eventos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dirty="0"/>
            </a:b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NOOOOO!!!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</a:rPr>
              <a:t>Limitaciones</a:t>
            </a:r>
            <a:r>
              <a:rPr lang="en" dirty="0">
                <a:solidFill>
                  <a:schemeClr val="dk1"/>
                </a:solidFill>
              </a:rPr>
              <a:t> y </a:t>
            </a:r>
            <a:r>
              <a:rPr lang="en" dirty="0" err="1">
                <a:solidFill>
                  <a:schemeClr val="dk1"/>
                </a:solidFill>
              </a:rPr>
              <a:t>áreas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mejora</a:t>
            </a:r>
            <a:r>
              <a:rPr lang="en" dirty="0">
                <a:solidFill>
                  <a:schemeClr val="dk1"/>
                </a:solidFill>
              </a:rPr>
              <a:t>: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 err="1">
                <a:solidFill>
                  <a:schemeClr val="dk1"/>
                </a:solidFill>
              </a:rPr>
              <a:t>Reconoce</a:t>
            </a:r>
            <a:r>
              <a:rPr lang="en" dirty="0">
                <a:solidFill>
                  <a:schemeClr val="dk1"/>
                </a:solidFill>
              </a:rPr>
              <a:t> las </a:t>
            </a:r>
            <a:r>
              <a:rPr lang="en" dirty="0" err="1">
                <a:solidFill>
                  <a:schemeClr val="dk1"/>
                </a:solidFill>
              </a:rPr>
              <a:t>limitaciones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tu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proyecto</a:t>
            </a:r>
            <a:r>
              <a:rPr lang="en" dirty="0">
                <a:solidFill>
                  <a:schemeClr val="dk1"/>
                </a:solidFill>
              </a:rPr>
              <a:t> y las </a:t>
            </a:r>
            <a:r>
              <a:rPr lang="en" dirty="0" err="1">
                <a:solidFill>
                  <a:schemeClr val="dk1"/>
                </a:solidFill>
              </a:rPr>
              <a:t>áreas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en</a:t>
            </a:r>
            <a:r>
              <a:rPr lang="en" dirty="0">
                <a:solidFill>
                  <a:schemeClr val="dk1"/>
                </a:solidFill>
              </a:rPr>
              <a:t> las que se </a:t>
            </a:r>
            <a:r>
              <a:rPr lang="en" dirty="0" err="1">
                <a:solidFill>
                  <a:schemeClr val="dk1"/>
                </a:solidFill>
              </a:rPr>
              <a:t>podrían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realizar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mejoras</a:t>
            </a:r>
            <a:r>
              <a:rPr lang="en" dirty="0">
                <a:solidFill>
                  <a:schemeClr val="dk1"/>
                </a:solidFill>
              </a:rPr>
              <a:t>. Ser </a:t>
            </a:r>
            <a:r>
              <a:rPr lang="en" dirty="0" err="1">
                <a:solidFill>
                  <a:schemeClr val="dk1"/>
                </a:solidFill>
              </a:rPr>
              <a:t>honesto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acerca</a:t>
            </a:r>
            <a:r>
              <a:rPr lang="en" dirty="0">
                <a:solidFill>
                  <a:schemeClr val="dk1"/>
                </a:solidFill>
              </a:rPr>
              <a:t> de las </a:t>
            </a:r>
            <a:r>
              <a:rPr lang="en" dirty="0" err="1">
                <a:solidFill>
                  <a:schemeClr val="dk1"/>
                </a:solidFill>
              </a:rPr>
              <a:t>debilidades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demuestra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una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comprensión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realista</a:t>
            </a:r>
            <a:r>
              <a:rPr lang="en" dirty="0">
                <a:solidFill>
                  <a:schemeClr val="dk1"/>
                </a:solidFill>
              </a:rPr>
              <a:t> de la </a:t>
            </a:r>
            <a:r>
              <a:rPr lang="en" dirty="0" err="1">
                <a:solidFill>
                  <a:schemeClr val="dk1"/>
                </a:solidFill>
              </a:rPr>
              <a:t>situación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Diseño</a:t>
            </a:r>
            <a:r>
              <a:rPr lang="en" dirty="0"/>
              <a:t> de un </a:t>
            </a:r>
            <a:r>
              <a:rPr lang="en" dirty="0" err="1"/>
              <a:t>pcb</a:t>
            </a:r>
            <a:r>
              <a:rPr lang="en" dirty="0"/>
              <a:t> </a:t>
            </a:r>
            <a:r>
              <a:rPr lang="en" dirty="0" err="1"/>
              <a:t>utilizando</a:t>
            </a:r>
            <a:r>
              <a:rPr lang="en" dirty="0"/>
              <a:t> </a:t>
            </a:r>
            <a:r>
              <a:rPr lang="en" dirty="0" err="1"/>
              <a:t>sensores</a:t>
            </a:r>
            <a:r>
              <a:rPr lang="en" dirty="0"/>
              <a:t> finales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Diseño</a:t>
            </a:r>
            <a:r>
              <a:rPr lang="en" dirty="0"/>
              <a:t> </a:t>
            </a:r>
            <a:r>
              <a:rPr lang="en" dirty="0" err="1"/>
              <a:t>mecánico</a:t>
            </a:r>
            <a:r>
              <a:rPr lang="en" dirty="0"/>
              <a:t> de la </a:t>
            </a:r>
            <a:r>
              <a:rPr lang="en" dirty="0" err="1"/>
              <a:t>pieza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 err="1"/>
              <a:t>Mejora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la </a:t>
            </a:r>
            <a:r>
              <a:rPr lang="en" dirty="0" err="1"/>
              <a:t>aplicación</a:t>
            </a:r>
            <a:r>
              <a:rPr lang="en" dirty="0"/>
              <a:t> final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e96b92c341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e96b92c341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e96b92c341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1e96b92c341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Estacionamiento publico: compartir informacion, no aplica las reservas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Automatizacion: podría usarse el QR generado por la app con un lector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Sistema de pagos: cualquier integración -&gt; común mercadopago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e96b92c34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e96b92c34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96b92c3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1e96b92c3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969257fc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1e969257fc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"Estacionar: tarea frustrante y estresante."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"Impacto en eficiencia y comodidad del transporte urbano."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"Congestión de tráfico y contaminación ambiental."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96b92c34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e96b92c34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96b92c34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1e96b92c34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DÓNDE USARLO? </a:t>
            </a:r>
            <a:br>
              <a:rPr lang="en"/>
            </a:br>
            <a:br>
              <a:rPr lang="en"/>
            </a:br>
            <a:r>
              <a:rPr lang="en"/>
              <a:t>ESTACIONAMIENTOS NORMALES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LUGARES TIPO SHOPPING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HABLAR DE DIFERENCIAS EN INFRA!!!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96b92c34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1e96b92c34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EMAAAAAAA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96b92c34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1e96b92c34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96b92c34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1e96b92c34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20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4344900" y="540000"/>
            <a:ext cx="40791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4344900" y="1886675"/>
            <a:ext cx="40791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3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 hasCustomPrompt="1"/>
          </p:nvPr>
        </p:nvSpPr>
        <p:spPr>
          <a:xfrm>
            <a:off x="719988" y="1756611"/>
            <a:ext cx="33762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719988" y="2582390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2" hasCustomPrompt="1"/>
          </p:nvPr>
        </p:nvSpPr>
        <p:spPr>
          <a:xfrm>
            <a:off x="4096188" y="1756611"/>
            <a:ext cx="33762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3"/>
          </p:nvPr>
        </p:nvSpPr>
        <p:spPr>
          <a:xfrm>
            <a:off x="4096188" y="2582390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4" hasCustomPrompt="1"/>
          </p:nvPr>
        </p:nvSpPr>
        <p:spPr>
          <a:xfrm>
            <a:off x="4096188" y="3354424"/>
            <a:ext cx="33762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5"/>
          </p:nvPr>
        </p:nvSpPr>
        <p:spPr>
          <a:xfrm>
            <a:off x="4096188" y="4180203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6" hasCustomPrompt="1"/>
          </p:nvPr>
        </p:nvSpPr>
        <p:spPr>
          <a:xfrm>
            <a:off x="719988" y="3354424"/>
            <a:ext cx="33762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7"/>
          </p:nvPr>
        </p:nvSpPr>
        <p:spPr>
          <a:xfrm>
            <a:off x="719988" y="4180203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 l="44490"/>
          <a:stretch/>
        </p:blipFill>
        <p:spPr>
          <a:xfrm flipH="1">
            <a:off x="7389250" y="0"/>
            <a:ext cx="111805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 flipH="1">
            <a:off x="7974601" y="-24000"/>
            <a:ext cx="11694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6019500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2"/>
          </p:nvPr>
        </p:nvSpPr>
        <p:spPr>
          <a:xfrm>
            <a:off x="336974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7200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3"/>
          </p:nvPr>
        </p:nvSpPr>
        <p:spPr>
          <a:xfrm>
            <a:off x="3369741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4"/>
          </p:nvPr>
        </p:nvSpPr>
        <p:spPr>
          <a:xfrm>
            <a:off x="72000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5"/>
          </p:nvPr>
        </p:nvSpPr>
        <p:spPr>
          <a:xfrm>
            <a:off x="60195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>
            <a:spLocks noGrp="1"/>
          </p:cNvSpPr>
          <p:nvPr>
            <p:ph type="title" idx="7" hasCustomPrompt="1"/>
          </p:nvPr>
        </p:nvSpPr>
        <p:spPr>
          <a:xfrm>
            <a:off x="719992" y="1657175"/>
            <a:ext cx="12801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8" hasCustomPrompt="1"/>
          </p:nvPr>
        </p:nvSpPr>
        <p:spPr>
          <a:xfrm>
            <a:off x="3369742" y="1657175"/>
            <a:ext cx="12801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 idx="9" hasCustomPrompt="1"/>
          </p:nvPr>
        </p:nvSpPr>
        <p:spPr>
          <a:xfrm>
            <a:off x="6019492" y="1657175"/>
            <a:ext cx="12801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 idx="2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3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4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2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3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4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title" idx="5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 idx="6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3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4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 idx="5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6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7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2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3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 idx="4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 idx="5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6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7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 idx="2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 idx="4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 idx="5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6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7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9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13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14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15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4823700" y="1834850"/>
            <a:ext cx="3600300" cy="18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4823712" y="3677750"/>
            <a:ext cx="36003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>
            <a:spLocks noGrp="1"/>
          </p:cNvSpPr>
          <p:nvPr>
            <p:ph type="pic" idx="2"/>
          </p:nvPr>
        </p:nvSpPr>
        <p:spPr>
          <a:xfrm>
            <a:off x="1762274" y="838250"/>
            <a:ext cx="2889000" cy="3603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91" name="Google Shape;191;p28"/>
          <p:cNvPicPr preferRelativeResize="0"/>
          <p:nvPr/>
        </p:nvPicPr>
        <p:blipFill rotWithShape="1">
          <a:blip r:embed="rId2">
            <a:alphaModFix/>
          </a:blip>
          <a:srcRect l="73023"/>
          <a:stretch/>
        </p:blipFill>
        <p:spPr>
          <a:xfrm>
            <a:off x="925799" y="0"/>
            <a:ext cx="54337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0" y="-24000"/>
            <a:ext cx="925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6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720000" y="3687275"/>
            <a:ext cx="31989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720000" y="2317275"/>
            <a:ext cx="3198900" cy="11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9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ONLY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732775" y="1272225"/>
            <a:ext cx="2840100" cy="30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1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2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 Black"/>
                <a:ea typeface="Albert Sans Black"/>
                <a:cs typeface="Albert Sans Black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 Black"/>
                <a:ea typeface="Albert Sans Black"/>
                <a:cs typeface="Albert Sans Black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lbert Sans Black"/>
                <a:ea typeface="Albert Sans Black"/>
                <a:cs typeface="Albert Sans Black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lbert Sans Black"/>
              <a:ea typeface="Albert Sans Black"/>
              <a:cs typeface="Albert Sans Black"/>
              <a:sym typeface="Albert Sans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217" name="Google Shape;217;p33"/>
            <p:cNvPicPr preferRelativeResize="0"/>
            <p:nvPr/>
          </p:nvPicPr>
          <p:blipFill rotWithShape="1">
            <a:blip r:embed="rId2">
              <a:alphaModFix/>
            </a:blip>
            <a:srcRect l="73809" r="-2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3"/>
            <p:cNvPicPr preferRelativeResize="0"/>
            <p:nvPr/>
          </p:nvPicPr>
          <p:blipFill rotWithShape="1">
            <a:blip r:embed="rId2">
              <a:alphaModFix/>
            </a:blip>
            <a:srcRect l="73809" t="-510" r="-2" b="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ldNum" idx="12"/>
          </p:nvPr>
        </p:nvSpPr>
        <p:spPr>
          <a:xfrm>
            <a:off x="93945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 idx="2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title" idx="3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subTitle" idx="1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subTitle" idx="4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 idx="5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title" idx="6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ubTitle" idx="7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subTitle" idx="8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title" idx="9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title" idx="13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title" idx="14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title" idx="15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1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 idx="2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subTitle" idx="1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subTitle" idx="1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>
            <a:spLocks noGrp="1"/>
          </p:cNvSpPr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 idx="2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subTitle" idx="3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title" idx="4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title" idx="5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6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7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2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2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4"/>
          <p:cNvSpPr txBox="1">
            <a:spLocks noGrp="1"/>
          </p:cNvSpPr>
          <p:nvPr>
            <p:ph type="subTitle" idx="2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4"/>
          <p:cNvSpPr txBox="1">
            <a:spLocks noGrp="1"/>
          </p:cNvSpPr>
          <p:nvPr>
            <p:ph type="subTitle" idx="3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title" idx="4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title" idx="5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title" idx="6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title" idx="2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6"/>
          <p:cNvSpPr txBox="1">
            <a:spLocks noGrp="1"/>
          </p:cNvSpPr>
          <p:nvPr>
            <p:ph type="subTitle" idx="1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subTitle" idx="3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title" idx="4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6"/>
          <p:cNvSpPr txBox="1">
            <a:spLocks noGrp="1"/>
          </p:cNvSpPr>
          <p:nvPr>
            <p:ph type="title" idx="5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subTitle" idx="6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subTitle" idx="7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46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3" name="Google Shape;313;p48"/>
          <p:cNvSpPr txBox="1">
            <a:spLocks noGrp="1"/>
          </p:cNvSpPr>
          <p:nvPr>
            <p:ph type="title" idx="2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subTitle" idx="1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>
            <a:spLocks noGrp="1"/>
          </p:cNvSpPr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title" idx="2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9"/>
          <p:cNvSpPr txBox="1">
            <a:spLocks noGrp="1"/>
          </p:cNvSpPr>
          <p:nvPr>
            <p:ph type="subTitle" idx="1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3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title" idx="4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title" idx="5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subTitle" idx="6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subTitle" idx="7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534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title" idx="9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9"/>
          <p:cNvSpPr txBox="1">
            <a:spLocks noGrp="1"/>
          </p:cNvSpPr>
          <p:nvPr>
            <p:ph type="subTitle" idx="13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9"/>
          <p:cNvSpPr txBox="1">
            <a:spLocks noGrp="1"/>
          </p:cNvSpPr>
          <p:nvPr>
            <p:ph type="title" idx="14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9"/>
          <p:cNvSpPr txBox="1">
            <a:spLocks noGrp="1"/>
          </p:cNvSpPr>
          <p:nvPr>
            <p:ph type="subTitle" idx="15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9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>
            <a:spLocks noGrp="1"/>
          </p:cNvSpPr>
          <p:nvPr>
            <p:ph type="pic" idx="2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0"/>
          <p:cNvSpPr txBox="1">
            <a:spLocks noGrp="1"/>
          </p:cNvSpPr>
          <p:nvPr>
            <p:ph type="body" idx="1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6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>
            <a:spLocks noGrp="1"/>
          </p:cNvSpPr>
          <p:nvPr>
            <p:ph type="title"/>
          </p:nvPr>
        </p:nvSpPr>
        <p:spPr>
          <a:xfrm>
            <a:off x="4823700" y="1834850"/>
            <a:ext cx="36003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7" name="Google Shape;337;p51"/>
          <p:cNvSpPr txBox="1">
            <a:spLocks noGrp="1"/>
          </p:cNvSpPr>
          <p:nvPr>
            <p:ph type="subTitle" idx="1"/>
          </p:nvPr>
        </p:nvSpPr>
        <p:spPr>
          <a:xfrm>
            <a:off x="4823712" y="3677750"/>
            <a:ext cx="36003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51"/>
          <p:cNvSpPr>
            <a:spLocks noGrp="1"/>
          </p:cNvSpPr>
          <p:nvPr>
            <p:ph type="pic" idx="2"/>
          </p:nvPr>
        </p:nvSpPr>
        <p:spPr>
          <a:xfrm>
            <a:off x="1762274" y="838250"/>
            <a:ext cx="2889000" cy="3603900"/>
          </a:xfrm>
          <a:prstGeom prst="rect">
            <a:avLst/>
          </a:prstGeom>
          <a:noFill/>
          <a:ln>
            <a:noFill/>
          </a:ln>
        </p:spPr>
      </p:sp>
      <p:pic>
        <p:nvPicPr>
          <p:cNvPr id="339" name="Google Shape;339;p51"/>
          <p:cNvPicPr preferRelativeResize="0"/>
          <p:nvPr/>
        </p:nvPicPr>
        <p:blipFill rotWithShape="1">
          <a:blip r:embed="rId2">
            <a:alphaModFix/>
          </a:blip>
          <a:srcRect l="73023"/>
          <a:stretch/>
        </p:blipFill>
        <p:spPr>
          <a:xfrm>
            <a:off x="925799" y="0"/>
            <a:ext cx="54337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/>
          <p:nvPr/>
        </p:nvSpPr>
        <p:spPr>
          <a:xfrm>
            <a:off x="0" y="-24000"/>
            <a:ext cx="925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1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title" idx="2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2"/>
          <p:cNvSpPr txBox="1">
            <a:spLocks noGrp="1"/>
          </p:cNvSpPr>
          <p:nvPr>
            <p:ph type="title" idx="3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2"/>
          <p:cNvSpPr txBox="1">
            <a:spLocks noGrp="1"/>
          </p:cNvSpPr>
          <p:nvPr>
            <p:ph type="subTitle" idx="1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52"/>
          <p:cNvSpPr txBox="1">
            <a:spLocks noGrp="1"/>
          </p:cNvSpPr>
          <p:nvPr>
            <p:ph type="subTitle" idx="4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48" name="Google Shape;348;p52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2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53"/>
          <p:cNvSpPr txBox="1">
            <a:spLocks noGrp="1"/>
          </p:cNvSpPr>
          <p:nvPr>
            <p:ph type="title" idx="2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354" name="Google Shape;354;p53"/>
          <p:cNvSpPr txBox="1">
            <a:spLocks noGrp="1"/>
          </p:cNvSpPr>
          <p:nvPr>
            <p:ph type="subTitle" idx="1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3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>
            <a:spLocks noGrp="1"/>
          </p:cNvSpPr>
          <p:nvPr>
            <p:ph type="body" idx="1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4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2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5"/>
          <p:cNvSpPr txBox="1">
            <a:spLocks noGrp="1"/>
          </p:cNvSpPr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3" name="Google Shape;363;p55"/>
          <p:cNvSpPr txBox="1">
            <a:spLocks noGrp="1"/>
          </p:cNvSpPr>
          <p:nvPr>
            <p:ph type="title" idx="2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364" name="Google Shape;364;p55"/>
          <p:cNvSpPr txBox="1">
            <a:spLocks noGrp="1"/>
          </p:cNvSpPr>
          <p:nvPr>
            <p:ph type="subTitle" idx="1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55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>
            <a:spLocks noGrp="1"/>
          </p:cNvSpPr>
          <p:nvPr>
            <p:ph type="title" hasCustomPrompt="1"/>
          </p:nvPr>
        </p:nvSpPr>
        <p:spPr>
          <a:xfrm>
            <a:off x="4344900" y="540000"/>
            <a:ext cx="40791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68" name="Google Shape;368;p56"/>
          <p:cNvSpPr txBox="1">
            <a:spLocks noGrp="1"/>
          </p:cNvSpPr>
          <p:nvPr>
            <p:ph type="subTitle" idx="1"/>
          </p:nvPr>
        </p:nvSpPr>
        <p:spPr>
          <a:xfrm>
            <a:off x="4344900" y="1886675"/>
            <a:ext cx="4079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6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>
            <a:spLocks noGrp="1"/>
          </p:cNvSpPr>
          <p:nvPr>
            <p:ph type="title"/>
          </p:nvPr>
        </p:nvSpPr>
        <p:spPr>
          <a:xfrm>
            <a:off x="719988" y="1756611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372" name="Google Shape;372;p57"/>
          <p:cNvSpPr txBox="1">
            <a:spLocks noGrp="1"/>
          </p:cNvSpPr>
          <p:nvPr>
            <p:ph type="subTitle" idx="1"/>
          </p:nvPr>
        </p:nvSpPr>
        <p:spPr>
          <a:xfrm>
            <a:off x="719988" y="2582390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7"/>
          <p:cNvSpPr txBox="1">
            <a:spLocks noGrp="1"/>
          </p:cNvSpPr>
          <p:nvPr>
            <p:ph type="title" idx="2"/>
          </p:nvPr>
        </p:nvSpPr>
        <p:spPr>
          <a:xfrm>
            <a:off x="4096188" y="1756611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374" name="Google Shape;374;p57"/>
          <p:cNvSpPr txBox="1">
            <a:spLocks noGrp="1"/>
          </p:cNvSpPr>
          <p:nvPr>
            <p:ph type="subTitle" idx="3"/>
          </p:nvPr>
        </p:nvSpPr>
        <p:spPr>
          <a:xfrm>
            <a:off x="4096188" y="2582390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7"/>
          <p:cNvSpPr txBox="1">
            <a:spLocks noGrp="1"/>
          </p:cNvSpPr>
          <p:nvPr>
            <p:ph type="title" idx="4"/>
          </p:nvPr>
        </p:nvSpPr>
        <p:spPr>
          <a:xfrm>
            <a:off x="4096188" y="3354424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376" name="Google Shape;376;p57"/>
          <p:cNvSpPr txBox="1">
            <a:spLocks noGrp="1"/>
          </p:cNvSpPr>
          <p:nvPr>
            <p:ph type="subTitle" idx="5"/>
          </p:nvPr>
        </p:nvSpPr>
        <p:spPr>
          <a:xfrm>
            <a:off x="4096188" y="4180203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7"/>
          <p:cNvSpPr txBox="1">
            <a:spLocks noGrp="1"/>
          </p:cNvSpPr>
          <p:nvPr>
            <p:ph type="title" idx="6"/>
          </p:nvPr>
        </p:nvSpPr>
        <p:spPr>
          <a:xfrm>
            <a:off x="719988" y="3354424"/>
            <a:ext cx="33762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378" name="Google Shape;378;p57"/>
          <p:cNvSpPr txBox="1">
            <a:spLocks noGrp="1"/>
          </p:cNvSpPr>
          <p:nvPr>
            <p:ph type="subTitle" idx="7"/>
          </p:nvPr>
        </p:nvSpPr>
        <p:spPr>
          <a:xfrm>
            <a:off x="719988" y="4180203"/>
            <a:ext cx="3376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79" name="Google Shape;379;p57"/>
          <p:cNvPicPr preferRelativeResize="0"/>
          <p:nvPr/>
        </p:nvPicPr>
        <p:blipFill rotWithShape="1">
          <a:blip r:embed="rId2">
            <a:alphaModFix/>
          </a:blip>
          <a:srcRect l="44490"/>
          <a:stretch/>
        </p:blipFill>
        <p:spPr>
          <a:xfrm flipH="1">
            <a:off x="7389250" y="0"/>
            <a:ext cx="111805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7"/>
          <p:cNvSpPr/>
          <p:nvPr/>
        </p:nvSpPr>
        <p:spPr>
          <a:xfrm flipH="1">
            <a:off x="7974601" y="-24000"/>
            <a:ext cx="11694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7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>
            <a:spLocks noGrp="1"/>
          </p:cNvSpPr>
          <p:nvPr>
            <p:ph type="title"/>
          </p:nvPr>
        </p:nvSpPr>
        <p:spPr>
          <a:xfrm>
            <a:off x="6019500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58"/>
          <p:cNvSpPr txBox="1">
            <a:spLocks noGrp="1"/>
          </p:cNvSpPr>
          <p:nvPr>
            <p:ph type="title" idx="2"/>
          </p:nvPr>
        </p:nvSpPr>
        <p:spPr>
          <a:xfrm>
            <a:off x="336974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58"/>
          <p:cNvSpPr txBox="1">
            <a:spLocks noGrp="1"/>
          </p:cNvSpPr>
          <p:nvPr>
            <p:ph type="subTitle" idx="1"/>
          </p:nvPr>
        </p:nvSpPr>
        <p:spPr>
          <a:xfrm>
            <a:off x="720000" y="3572225"/>
            <a:ext cx="240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8"/>
          <p:cNvSpPr txBox="1">
            <a:spLocks noGrp="1"/>
          </p:cNvSpPr>
          <p:nvPr>
            <p:ph type="subTitle" idx="3"/>
          </p:nvPr>
        </p:nvSpPr>
        <p:spPr>
          <a:xfrm>
            <a:off x="3369741" y="3572225"/>
            <a:ext cx="240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58"/>
          <p:cNvSpPr txBox="1">
            <a:spLocks noGrp="1"/>
          </p:cNvSpPr>
          <p:nvPr>
            <p:ph type="title" idx="4"/>
          </p:nvPr>
        </p:nvSpPr>
        <p:spPr>
          <a:xfrm>
            <a:off x="72000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8"/>
          <p:cNvSpPr txBox="1">
            <a:spLocks noGrp="1"/>
          </p:cNvSpPr>
          <p:nvPr>
            <p:ph type="subTitle" idx="5"/>
          </p:nvPr>
        </p:nvSpPr>
        <p:spPr>
          <a:xfrm>
            <a:off x="6019500" y="3572225"/>
            <a:ext cx="240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5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90" name="Google Shape;390;p58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8"/>
          <p:cNvSpPr txBox="1">
            <a:spLocks noGrp="1"/>
          </p:cNvSpPr>
          <p:nvPr>
            <p:ph type="title" idx="7"/>
          </p:nvPr>
        </p:nvSpPr>
        <p:spPr>
          <a:xfrm>
            <a:off x="719992" y="1657175"/>
            <a:ext cx="1280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8"/>
          <p:cNvSpPr txBox="1">
            <a:spLocks noGrp="1"/>
          </p:cNvSpPr>
          <p:nvPr>
            <p:ph type="title" idx="8"/>
          </p:nvPr>
        </p:nvSpPr>
        <p:spPr>
          <a:xfrm>
            <a:off x="3369742" y="1657175"/>
            <a:ext cx="1280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58"/>
          <p:cNvSpPr txBox="1">
            <a:spLocks noGrp="1"/>
          </p:cNvSpPr>
          <p:nvPr>
            <p:ph type="title" idx="9"/>
          </p:nvPr>
        </p:nvSpPr>
        <p:spPr>
          <a:xfrm>
            <a:off x="6019492" y="1657175"/>
            <a:ext cx="1280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8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6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>
            <a:spLocks noGrp="1"/>
          </p:cNvSpPr>
          <p:nvPr>
            <p:ph type="subTitle" idx="1"/>
          </p:nvPr>
        </p:nvSpPr>
        <p:spPr>
          <a:xfrm>
            <a:off x="720000" y="3687275"/>
            <a:ext cx="31989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59"/>
          <p:cNvSpPr txBox="1">
            <a:spLocks noGrp="1"/>
          </p:cNvSpPr>
          <p:nvPr>
            <p:ph type="title"/>
          </p:nvPr>
        </p:nvSpPr>
        <p:spPr>
          <a:xfrm>
            <a:off x="720000" y="2317275"/>
            <a:ext cx="31989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9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9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60"/>
          <p:cNvSpPr txBox="1">
            <a:spLocks noGrp="1"/>
          </p:cNvSpPr>
          <p:nvPr>
            <p:ph type="title" idx="2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60"/>
          <p:cNvSpPr txBox="1">
            <a:spLocks noGrp="1"/>
          </p:cNvSpPr>
          <p:nvPr>
            <p:ph type="title" idx="3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0"/>
          <p:cNvSpPr txBox="1">
            <a:spLocks noGrp="1"/>
          </p:cNvSpPr>
          <p:nvPr>
            <p:ph type="subTitle" idx="1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405" name="Google Shape;405;p60"/>
          <p:cNvSpPr txBox="1">
            <a:spLocks noGrp="1"/>
          </p:cNvSpPr>
          <p:nvPr>
            <p:ph type="subTitle" idx="4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60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>
            <a:spLocks noGrp="1"/>
          </p:cNvSpPr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409" name="Google Shape;409;p61"/>
          <p:cNvSpPr txBox="1">
            <a:spLocks noGrp="1"/>
          </p:cNvSpPr>
          <p:nvPr>
            <p:ph type="subTitle" idx="1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0" name="Google Shape;410;p61"/>
          <p:cNvSpPr txBox="1">
            <a:spLocks noGrp="1"/>
          </p:cNvSpPr>
          <p:nvPr>
            <p:ph type="subTitle" idx="2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1" name="Google Shape;411;p6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Albert Sans Black"/>
                <a:ea typeface="Albert Sans Black"/>
                <a:cs typeface="Albert Sans Black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, and includes icons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Albert Sans Black"/>
                <a:ea typeface="Albert Sans Black"/>
                <a:cs typeface="Albert Sans Black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, and infographics &amp; images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Albert Sans Black"/>
                <a:ea typeface="Albert Sans Black"/>
                <a:cs typeface="Albert Sans Black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dk1"/>
              </a:solidFill>
              <a:latin typeface="Albert Sans Black"/>
              <a:ea typeface="Albert Sans Black"/>
              <a:cs typeface="Albert Sans Black"/>
              <a:sym typeface="Albert Sans"/>
            </a:endParaRPr>
          </a:p>
        </p:txBody>
      </p:sp>
      <p:pic>
        <p:nvPicPr>
          <p:cNvPr id="412" name="Google Shape;412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1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ONLY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17" name="Google Shape;417;p62"/>
          <p:cNvPicPr preferRelativeResize="0"/>
          <p:nvPr/>
        </p:nvPicPr>
        <p:blipFill rotWithShape="1">
          <a:blip r:embed="rId2">
            <a:alphaModFix/>
          </a:blip>
          <a:srcRect l="68198" r="3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2"/>
          <p:cNvSpPr txBox="1">
            <a:spLocks noGrp="1"/>
          </p:cNvSpPr>
          <p:nvPr>
            <p:ph type="body" idx="1"/>
          </p:nvPr>
        </p:nvSpPr>
        <p:spPr>
          <a:xfrm>
            <a:off x="732775" y="1272225"/>
            <a:ext cx="2840100" cy="30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9" name="Google Shape;419;p62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63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423" name="Google Shape;423;p63"/>
          <p:cNvSpPr/>
          <p:nvPr/>
        </p:nvSpPr>
        <p:spPr>
          <a:xfrm rot="10800000" flipH="1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3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5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66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432" name="Google Shape;432;p66"/>
            <p:cNvPicPr preferRelativeResize="0"/>
            <p:nvPr/>
          </p:nvPicPr>
          <p:blipFill rotWithShape="1">
            <a:blip r:embed="rId2">
              <a:alphaModFix/>
            </a:blip>
            <a:srcRect l="73809" r="-2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66"/>
            <p:cNvPicPr preferRelativeResize="0"/>
            <p:nvPr/>
          </p:nvPicPr>
          <p:blipFill rotWithShape="1">
            <a:blip r:embed="rId2">
              <a:alphaModFix/>
            </a:blip>
            <a:srcRect l="73809" t="-510" r="-2" b="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66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buNone/>
              <a:defRPr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 b="0" i="0" u="none" strike="noStrike" cap="none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>
            <a:spLocks noGrp="1"/>
          </p:cNvSpPr>
          <p:nvPr>
            <p:ph type="ctrTitle"/>
          </p:nvPr>
        </p:nvSpPr>
        <p:spPr>
          <a:xfrm>
            <a:off x="2604250" y="1999963"/>
            <a:ext cx="58311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 sz="2500"/>
              <a:t>Estacionando: una solución al problema de conseguir estacionamiento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440" name="Google Shape;440;p67"/>
          <p:cNvSpPr txBox="1">
            <a:spLocks noGrp="1"/>
          </p:cNvSpPr>
          <p:nvPr>
            <p:ph type="subTitle" idx="1"/>
          </p:nvPr>
        </p:nvSpPr>
        <p:spPr>
          <a:xfrm>
            <a:off x="4776650" y="3837125"/>
            <a:ext cx="37692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Autores: Emanuel Cima, Diego Sarina</a:t>
            </a:r>
            <a:endParaRPr sz="16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Director: Ing. Jose L. Simon </a:t>
            </a:r>
            <a:endParaRPr/>
          </a:p>
        </p:txBody>
      </p:sp>
      <p:cxnSp>
        <p:nvCxnSpPr>
          <p:cNvPr id="441" name="Google Shape;441;p67"/>
          <p:cNvCxnSpPr/>
          <p:nvPr/>
        </p:nvCxnSpPr>
        <p:spPr>
          <a:xfrm>
            <a:off x="2468800" y="3562475"/>
            <a:ext cx="596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2" name="Google Shape;442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7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2899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7"/>
          <p:cNvPicPr preferRelativeResize="0"/>
          <p:nvPr/>
        </p:nvPicPr>
        <p:blipFill rotWithShape="1">
          <a:blip r:embed="rId5">
            <a:alphaModFix/>
          </a:blip>
          <a:srcRect l="238" r="248"/>
          <a:stretch/>
        </p:blipFill>
        <p:spPr>
          <a:xfrm>
            <a:off x="6887949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 txBox="1">
            <a:spLocks noGrp="1"/>
          </p:cNvSpPr>
          <p:nvPr>
            <p:ph type="ctrTitle"/>
          </p:nvPr>
        </p:nvSpPr>
        <p:spPr>
          <a:xfrm>
            <a:off x="2604250" y="1065825"/>
            <a:ext cx="60750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 sz="3000"/>
              <a:t>Proyecto Final de Carrera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5"/>
          <p:cNvSpPr txBox="1">
            <a:spLocks noGrp="1"/>
          </p:cNvSpPr>
          <p:nvPr>
            <p:ph type="sldNum" idx="12"/>
          </p:nvPr>
        </p:nvSpPr>
        <p:spPr>
          <a:xfrm>
            <a:off x="70945" y="4757675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543" name="Google Shape;543;p75"/>
          <p:cNvSpPr txBox="1">
            <a:spLocks noGrp="1"/>
          </p:cNvSpPr>
          <p:nvPr>
            <p:ph type="title"/>
          </p:nvPr>
        </p:nvSpPr>
        <p:spPr>
          <a:xfrm>
            <a:off x="1743280" y="2055300"/>
            <a:ext cx="565744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dirty="0"/>
              <a:t>¿</a:t>
            </a:r>
            <a:r>
              <a:rPr lang="en" sz="2800" dirty="0" err="1"/>
              <a:t>Qué</a:t>
            </a:r>
            <a:r>
              <a:rPr lang="en" sz="2800" dirty="0"/>
              <a:t> </a:t>
            </a:r>
            <a:r>
              <a:rPr lang="en" sz="2800" dirty="0" err="1"/>
              <a:t>sensores</a:t>
            </a:r>
            <a:r>
              <a:rPr lang="en" sz="2800" dirty="0"/>
              <a:t> </a:t>
            </a:r>
            <a:r>
              <a:rPr lang="en" sz="2800" dirty="0" err="1"/>
              <a:t>utilizamos</a:t>
            </a:r>
            <a:r>
              <a:rPr lang="en" sz="2800" dirty="0"/>
              <a:t>?</a:t>
            </a:r>
            <a:endParaRPr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7"/>
          <p:cNvSpPr txBox="1">
            <a:spLocks noGrp="1"/>
          </p:cNvSpPr>
          <p:nvPr>
            <p:ph type="title"/>
          </p:nvPr>
        </p:nvSpPr>
        <p:spPr>
          <a:xfrm>
            <a:off x="397125" y="1149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/>
              <a:t>ToF - Sensor de Tiempo de Vuelo</a:t>
            </a:r>
            <a:endParaRPr sz="2600"/>
          </a:p>
        </p:txBody>
      </p:sp>
      <p:pic>
        <p:nvPicPr>
          <p:cNvPr id="563" name="Google Shape;56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" name="Google Shape;565;p77"/>
          <p:cNvGrpSpPr/>
          <p:nvPr/>
        </p:nvGrpSpPr>
        <p:grpSpPr>
          <a:xfrm>
            <a:off x="397125" y="1237625"/>
            <a:ext cx="2024750" cy="1678175"/>
            <a:chOff x="883775" y="1232275"/>
            <a:chExt cx="2024750" cy="1678175"/>
          </a:xfrm>
        </p:grpSpPr>
        <p:pic>
          <p:nvPicPr>
            <p:cNvPr id="566" name="Google Shape;566;p77"/>
            <p:cNvPicPr preferRelativeResize="0"/>
            <p:nvPr/>
          </p:nvPicPr>
          <p:blipFill rotWithShape="1">
            <a:blip r:embed="rId5">
              <a:alphaModFix/>
            </a:blip>
            <a:srcRect r="34045" b="18897"/>
            <a:stretch/>
          </p:blipFill>
          <p:spPr>
            <a:xfrm>
              <a:off x="883775" y="1232275"/>
              <a:ext cx="2024750" cy="133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77"/>
            <p:cNvSpPr txBox="1"/>
            <p:nvPr/>
          </p:nvSpPr>
          <p:spPr>
            <a:xfrm>
              <a:off x="883812" y="2571750"/>
              <a:ext cx="2024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ToF - Laser VL530X</a:t>
              </a:r>
              <a:endParaRPr sz="1000"/>
            </a:p>
          </p:txBody>
        </p:sp>
      </p:grpSp>
      <p:sp>
        <p:nvSpPr>
          <p:cNvPr id="568" name="Google Shape;568;p77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569" name="Google Shape;569;p77"/>
          <p:cNvGrpSpPr/>
          <p:nvPr/>
        </p:nvGrpSpPr>
        <p:grpSpPr>
          <a:xfrm>
            <a:off x="2608719" y="1049559"/>
            <a:ext cx="3023335" cy="1637884"/>
            <a:chOff x="4125275" y="1077000"/>
            <a:chExt cx="3896050" cy="2110675"/>
          </a:xfrm>
        </p:grpSpPr>
        <p:pic>
          <p:nvPicPr>
            <p:cNvPr id="570" name="Google Shape;570;p77"/>
            <p:cNvPicPr preferRelativeResize="0"/>
            <p:nvPr/>
          </p:nvPicPr>
          <p:blipFill rotWithShape="1">
            <a:blip r:embed="rId6">
              <a:alphaModFix/>
            </a:blip>
            <a:srcRect l="29607" t="12015" b="33444"/>
            <a:stretch/>
          </p:blipFill>
          <p:spPr>
            <a:xfrm>
              <a:off x="4125275" y="1077000"/>
              <a:ext cx="3896050" cy="158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77"/>
            <p:cNvPicPr preferRelativeResize="0"/>
            <p:nvPr/>
          </p:nvPicPr>
          <p:blipFill rotWithShape="1">
            <a:blip r:embed="rId6">
              <a:alphaModFix/>
            </a:blip>
            <a:srcRect l="34247" t="67069" r="3539" b="11584"/>
            <a:stretch/>
          </p:blipFill>
          <p:spPr>
            <a:xfrm>
              <a:off x="4786988" y="2723500"/>
              <a:ext cx="2572625" cy="464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2" name="Google Shape;572;p77"/>
          <p:cNvSpPr txBox="1">
            <a:spLocks noGrp="1"/>
          </p:cNvSpPr>
          <p:nvPr>
            <p:ph type="subTitle" idx="4294967295"/>
          </p:nvPr>
        </p:nvSpPr>
        <p:spPr>
          <a:xfrm>
            <a:off x="397125" y="3060750"/>
            <a:ext cx="46356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 err="1"/>
              <a:t>Caracteristicas</a:t>
            </a:r>
            <a:r>
              <a:rPr lang="en" sz="1300" dirty="0"/>
              <a:t>:</a:t>
            </a:r>
            <a:endParaRPr sz="1300" dirty="0"/>
          </a:p>
        </p:txBody>
      </p:sp>
      <p:pic>
        <p:nvPicPr>
          <p:cNvPr id="573" name="Google Shape;573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2725" y="2008011"/>
            <a:ext cx="4111275" cy="308478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7"/>
          <p:cNvSpPr txBox="1"/>
          <p:nvPr/>
        </p:nvSpPr>
        <p:spPr>
          <a:xfrm>
            <a:off x="499800" y="3465750"/>
            <a:ext cx="3000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6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Precision </a:t>
            </a:r>
            <a:r>
              <a:rPr lang="en" sz="16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elevada</a:t>
            </a:r>
            <a:endParaRPr sz="16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6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Facil</a:t>
            </a:r>
            <a:r>
              <a:rPr lang="en" sz="16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implementacion</a:t>
            </a:r>
            <a:endParaRPr sz="16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●"/>
            </a:pPr>
            <a:r>
              <a:rPr lang="en" sz="16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Alto </a:t>
            </a:r>
            <a:r>
              <a:rPr lang="en" sz="16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consumo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8"/>
          <p:cNvSpPr txBox="1">
            <a:spLocks noGrp="1"/>
          </p:cNvSpPr>
          <p:nvPr>
            <p:ph type="title"/>
          </p:nvPr>
        </p:nvSpPr>
        <p:spPr>
          <a:xfrm>
            <a:off x="181628" y="1149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 dirty="0"/>
              <a:t>Sensor de </a:t>
            </a:r>
            <a:r>
              <a:rPr lang="en" sz="2500" dirty="0" err="1"/>
              <a:t>Variación</a:t>
            </a:r>
            <a:r>
              <a:rPr lang="en" sz="2500" dirty="0"/>
              <a:t> (</a:t>
            </a:r>
            <a:r>
              <a:rPr lang="en" sz="2500" dirty="0" err="1"/>
              <a:t>Magnetómetro</a:t>
            </a:r>
            <a:r>
              <a:rPr lang="en" sz="2500" dirty="0"/>
              <a:t>)</a:t>
            </a:r>
            <a:endParaRPr sz="2500" dirty="0"/>
          </a:p>
        </p:txBody>
      </p:sp>
      <p:pic>
        <p:nvPicPr>
          <p:cNvPr id="580" name="Google Shape;580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78"/>
          <p:cNvGrpSpPr/>
          <p:nvPr/>
        </p:nvGrpSpPr>
        <p:grpSpPr>
          <a:xfrm>
            <a:off x="299500" y="790906"/>
            <a:ext cx="1870976" cy="1677600"/>
            <a:chOff x="960663" y="3285875"/>
            <a:chExt cx="1870976" cy="1677600"/>
          </a:xfrm>
        </p:grpSpPr>
        <p:pic>
          <p:nvPicPr>
            <p:cNvPr id="583" name="Google Shape;583;p78"/>
            <p:cNvPicPr preferRelativeResize="0"/>
            <p:nvPr/>
          </p:nvPicPr>
          <p:blipFill rotWithShape="1">
            <a:blip r:embed="rId5">
              <a:alphaModFix/>
            </a:blip>
            <a:srcRect l="9122" t="17475" r="9569" b="20989"/>
            <a:stretch/>
          </p:blipFill>
          <p:spPr>
            <a:xfrm>
              <a:off x="960662" y="3285875"/>
              <a:ext cx="1870976" cy="1415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78"/>
            <p:cNvSpPr txBox="1"/>
            <p:nvPr/>
          </p:nvSpPr>
          <p:spPr>
            <a:xfrm>
              <a:off x="1015800" y="4624775"/>
              <a:ext cx="176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Magnetometro HMC5883L</a:t>
              </a:r>
              <a:endParaRPr sz="1000"/>
            </a:p>
          </p:txBody>
        </p:sp>
      </p:grpSp>
      <p:sp>
        <p:nvSpPr>
          <p:cNvPr id="585" name="Google Shape;585;p78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86" name="Google Shape;58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6326" y="932437"/>
            <a:ext cx="3326649" cy="140241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8"/>
          <p:cNvSpPr txBox="1">
            <a:spLocks noGrp="1"/>
          </p:cNvSpPr>
          <p:nvPr>
            <p:ph type="subTitle" idx="4294967295"/>
          </p:nvPr>
        </p:nvSpPr>
        <p:spPr>
          <a:xfrm>
            <a:off x="389625" y="3283000"/>
            <a:ext cx="46356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Precision media</a:t>
            </a:r>
            <a:endParaRPr sz="1600"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Sensible a </a:t>
            </a:r>
            <a:r>
              <a:rPr lang="en" sz="1600" dirty="0" err="1"/>
              <a:t>variaciones</a:t>
            </a:r>
            <a:endParaRPr sz="1600"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 err="1"/>
              <a:t>Muy</a:t>
            </a:r>
            <a:r>
              <a:rPr lang="en" sz="1600" dirty="0"/>
              <a:t> bajo </a:t>
            </a:r>
            <a:r>
              <a:rPr lang="en" sz="1600" dirty="0" err="1"/>
              <a:t>consumo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588" name="Google Shape;588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7299" y="2206857"/>
            <a:ext cx="3736001" cy="286691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8"/>
          <p:cNvSpPr txBox="1"/>
          <p:nvPr/>
        </p:nvSpPr>
        <p:spPr>
          <a:xfrm>
            <a:off x="499800" y="30586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Características:</a:t>
            </a:r>
            <a:endParaRPr sz="130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"/>
          <p:cNvSpPr txBox="1">
            <a:spLocks noGrp="1"/>
          </p:cNvSpPr>
          <p:nvPr>
            <p:ph type="title"/>
          </p:nvPr>
        </p:nvSpPr>
        <p:spPr>
          <a:xfrm>
            <a:off x="68575" y="817300"/>
            <a:ext cx="84240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¿Qué tecnología de comunicación utilizar?</a:t>
            </a:r>
            <a:endParaRPr sz="2800"/>
          </a:p>
        </p:txBody>
      </p:sp>
      <p:pic>
        <p:nvPicPr>
          <p:cNvPr id="595" name="Google Shape;59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9"/>
          <p:cNvPicPr preferRelativeResize="0"/>
          <p:nvPr/>
        </p:nvPicPr>
        <p:blipFill rotWithShape="1">
          <a:blip r:embed="rId5">
            <a:alphaModFix/>
          </a:blip>
          <a:srcRect l="2879" t="13076" r="14125" b="7765"/>
          <a:stretch/>
        </p:blipFill>
        <p:spPr>
          <a:xfrm>
            <a:off x="231225" y="1828812"/>
            <a:ext cx="4702649" cy="25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9"/>
          <p:cNvSpPr txBox="1">
            <a:spLocks noGrp="1"/>
          </p:cNvSpPr>
          <p:nvPr>
            <p:ph type="subTitle" idx="4294967295"/>
          </p:nvPr>
        </p:nvSpPr>
        <p:spPr>
          <a:xfrm>
            <a:off x="4699174" y="1934175"/>
            <a:ext cx="3558600" cy="37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¿Por que LoRa?</a:t>
            </a:r>
          </a:p>
        </p:txBody>
      </p:sp>
      <p:sp>
        <p:nvSpPr>
          <p:cNvPr id="599" name="Google Shape;599;p79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F0FAB-8FF9-84E1-69C1-DFE2E7E94466}"/>
              </a:ext>
            </a:extLst>
          </p:cNvPr>
          <p:cNvSpPr txBox="1"/>
          <p:nvPr/>
        </p:nvSpPr>
        <p:spPr>
          <a:xfrm>
            <a:off x="4474906" y="2251518"/>
            <a:ext cx="4578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b="1" dirty="0">
                <a:latin typeface="Albert Sans Black" pitchFamily="2" charset="77"/>
              </a:rPr>
              <a:t>Ultra Bajo </a:t>
            </a:r>
            <a:r>
              <a:rPr lang="en-US" sz="1600" b="1" dirty="0" err="1">
                <a:latin typeface="Albert Sans Black" pitchFamily="2" charset="77"/>
              </a:rPr>
              <a:t>consumo</a:t>
            </a:r>
            <a:endParaRPr lang="en-US" sz="1600" b="1" dirty="0">
              <a:latin typeface="Albert Sans Black" pitchFamily="2" charset="77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b="1" dirty="0">
                <a:latin typeface="Albert Sans Black" pitchFamily="2" charset="77"/>
              </a:rPr>
              <a:t>Rango</a:t>
            </a:r>
            <a:r>
              <a:rPr lang="en-US" sz="1600" dirty="0">
                <a:latin typeface="Albert Sans Medium" pitchFamily="2" charset="77"/>
              </a:rPr>
              <a:t> de </a:t>
            </a:r>
            <a:r>
              <a:rPr lang="en-US" sz="1600" dirty="0" err="1">
                <a:latin typeface="Albert Sans Medium" pitchFamily="2" charset="77"/>
              </a:rPr>
              <a:t>transmisión</a:t>
            </a:r>
            <a:r>
              <a:rPr lang="en-US" sz="1600" dirty="0">
                <a:latin typeface="Albert Sans Medium" pitchFamily="2" charset="77"/>
              </a:rPr>
              <a:t> alto (</a:t>
            </a:r>
            <a:r>
              <a:rPr lang="en-US" sz="1600" dirty="0" err="1">
                <a:latin typeface="Albert Sans Medium" pitchFamily="2" charset="77"/>
              </a:rPr>
              <a:t>distancia</a:t>
            </a:r>
            <a:r>
              <a:rPr lang="en-US" sz="1600" dirty="0">
                <a:latin typeface="Albert Sans Medium" pitchFamily="2" charset="77"/>
              </a:rPr>
              <a:t>)</a:t>
            </a:r>
            <a:endParaRPr lang="en-US" sz="1600" b="1" dirty="0">
              <a:latin typeface="Albert Sans Black" pitchFamily="2" charset="77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 err="1">
                <a:latin typeface="Albert Sans Medium" pitchFamily="2" charset="77"/>
              </a:rPr>
              <a:t>Inmunidad</a:t>
            </a:r>
            <a:r>
              <a:rPr lang="en-US" sz="1600" dirty="0">
                <a:latin typeface="Albert Sans Medium" pitchFamily="2" charset="77"/>
              </a:rPr>
              <a:t> a </a:t>
            </a:r>
            <a:r>
              <a:rPr lang="en-US" sz="1600" b="1" dirty="0" err="1">
                <a:latin typeface="Albert Sans Black" pitchFamily="2" charset="77"/>
              </a:rPr>
              <a:t>ruidos</a:t>
            </a:r>
            <a:r>
              <a:rPr lang="en-US" sz="1600" dirty="0">
                <a:latin typeface="Albert Sans Medium" pitchFamily="2" charset="77"/>
              </a:rPr>
              <a:t> </a:t>
            </a:r>
            <a:r>
              <a:rPr lang="en-US" sz="1600" dirty="0" err="1">
                <a:latin typeface="Albert Sans Medium" pitchFamily="2" charset="77"/>
              </a:rPr>
              <a:t>elevada</a:t>
            </a:r>
            <a:endParaRPr lang="en-US" sz="1600" dirty="0">
              <a:latin typeface="Albert Sans Medium" pitchFamily="2" charset="7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0"/>
          <p:cNvSpPr txBox="1">
            <a:spLocks noGrp="1"/>
          </p:cNvSpPr>
          <p:nvPr>
            <p:ph type="title"/>
          </p:nvPr>
        </p:nvSpPr>
        <p:spPr>
          <a:xfrm>
            <a:off x="249900" y="114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Sensor completo</a:t>
            </a:r>
            <a:endParaRPr/>
          </a:p>
        </p:txBody>
      </p:sp>
      <p:pic>
        <p:nvPicPr>
          <p:cNvPr id="605" name="Google Shape;605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0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08" name="Google Shape;60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00" y="941525"/>
            <a:ext cx="7484524" cy="40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1"/>
          <p:cNvSpPr txBox="1">
            <a:spLocks noGrp="1"/>
          </p:cNvSpPr>
          <p:nvPr>
            <p:ph type="sldNum" idx="12"/>
          </p:nvPr>
        </p:nvSpPr>
        <p:spPr>
          <a:xfrm>
            <a:off x="47298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616" name="Google Shape;616;p81"/>
          <p:cNvSpPr txBox="1">
            <a:spLocks noGrp="1"/>
          </p:cNvSpPr>
          <p:nvPr>
            <p:ph type="title"/>
          </p:nvPr>
        </p:nvSpPr>
        <p:spPr>
          <a:xfrm>
            <a:off x="249900" y="113325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err="1"/>
              <a:t>Concentrador</a:t>
            </a:r>
            <a:endParaRPr dirty="0"/>
          </a:p>
        </p:txBody>
      </p:sp>
      <p:sp>
        <p:nvSpPr>
          <p:cNvPr id="617" name="Google Shape;617;p81"/>
          <p:cNvSpPr txBox="1">
            <a:spLocks noGrp="1"/>
          </p:cNvSpPr>
          <p:nvPr>
            <p:ph type="title"/>
          </p:nvPr>
        </p:nvSpPr>
        <p:spPr>
          <a:xfrm>
            <a:off x="658450" y="816763"/>
            <a:ext cx="70497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¿Por qué es necesario un nodo concentrador?</a:t>
            </a:r>
            <a:endParaRPr sz="2400"/>
          </a:p>
        </p:txBody>
      </p:sp>
      <p:grpSp>
        <p:nvGrpSpPr>
          <p:cNvPr id="618" name="Google Shape;618;p81"/>
          <p:cNvGrpSpPr/>
          <p:nvPr/>
        </p:nvGrpSpPr>
        <p:grpSpPr>
          <a:xfrm>
            <a:off x="1848188" y="1989125"/>
            <a:ext cx="4670226" cy="2969025"/>
            <a:chOff x="1848188" y="1989125"/>
            <a:chExt cx="4670226" cy="2969025"/>
          </a:xfrm>
        </p:grpSpPr>
        <p:pic>
          <p:nvPicPr>
            <p:cNvPr id="619" name="Google Shape;619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48188" y="1989125"/>
              <a:ext cx="4670226" cy="269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Google Shape;620;p81"/>
            <p:cNvSpPr txBox="1"/>
            <p:nvPr/>
          </p:nvSpPr>
          <p:spPr>
            <a:xfrm>
              <a:off x="1848200" y="4619450"/>
              <a:ext cx="4630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Esquema de comunicación sensores - concentrador - servidor</a:t>
              </a:r>
              <a:endParaRPr sz="1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2"/>
          <p:cNvSpPr txBox="1">
            <a:spLocks noGrp="1"/>
          </p:cNvSpPr>
          <p:nvPr>
            <p:ph type="title"/>
          </p:nvPr>
        </p:nvSpPr>
        <p:spPr>
          <a:xfrm>
            <a:off x="249900" y="1149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err="1"/>
              <a:t>Aplicación</a:t>
            </a:r>
            <a:r>
              <a:rPr lang="en" dirty="0"/>
              <a:t> </a:t>
            </a:r>
            <a:r>
              <a:rPr lang="en" dirty="0" err="1"/>
              <a:t>Móvil</a:t>
            </a:r>
            <a:endParaRPr dirty="0"/>
          </a:p>
        </p:txBody>
      </p:sp>
      <p:pic>
        <p:nvPicPr>
          <p:cNvPr id="626" name="Google Shape;62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2"/>
          <p:cNvSpPr txBox="1">
            <a:spLocks noGrp="1"/>
          </p:cNvSpPr>
          <p:nvPr>
            <p:ph type="sldNum" idx="12"/>
          </p:nvPr>
        </p:nvSpPr>
        <p:spPr>
          <a:xfrm>
            <a:off x="94596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629" name="Google Shape;62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2906" y="1528950"/>
            <a:ext cx="5500980" cy="26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2"/>
          <p:cNvSpPr txBox="1">
            <a:spLocks noGrp="1"/>
          </p:cNvSpPr>
          <p:nvPr>
            <p:ph type="title"/>
          </p:nvPr>
        </p:nvSpPr>
        <p:spPr>
          <a:xfrm>
            <a:off x="611400" y="952650"/>
            <a:ext cx="7704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/>
              <a:t>¿Cómo interactúan los usuarios con el sistema?</a:t>
            </a:r>
            <a:endParaRPr sz="2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3"/>
          <p:cNvSpPr txBox="1">
            <a:spLocks noGrp="1"/>
          </p:cNvSpPr>
          <p:nvPr>
            <p:ph type="title"/>
          </p:nvPr>
        </p:nvSpPr>
        <p:spPr>
          <a:xfrm>
            <a:off x="249900" y="1149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err="1"/>
              <a:t>Aplicación</a:t>
            </a:r>
            <a:r>
              <a:rPr lang="en" dirty="0"/>
              <a:t> </a:t>
            </a:r>
            <a:r>
              <a:rPr lang="en" dirty="0" err="1"/>
              <a:t>Móvil</a:t>
            </a:r>
            <a:endParaRPr dirty="0"/>
          </a:p>
        </p:txBody>
      </p:sp>
      <p:pic>
        <p:nvPicPr>
          <p:cNvPr id="636" name="Google Shape;63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3"/>
          <p:cNvSpPr txBox="1">
            <a:spLocks noGrp="1"/>
          </p:cNvSpPr>
          <p:nvPr>
            <p:ph type="sldNum" idx="12"/>
          </p:nvPr>
        </p:nvSpPr>
        <p:spPr>
          <a:xfrm>
            <a:off x="63064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639" name="Google Shape;639;p83"/>
          <p:cNvSpPr txBox="1">
            <a:spLocks noGrp="1"/>
          </p:cNvSpPr>
          <p:nvPr>
            <p:ph type="title"/>
          </p:nvPr>
        </p:nvSpPr>
        <p:spPr>
          <a:xfrm>
            <a:off x="101900" y="942950"/>
            <a:ext cx="30822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/>
              <a:t>¿Cómo está construida la aplicación?</a:t>
            </a:r>
            <a:endParaRPr sz="1800"/>
          </a:p>
        </p:txBody>
      </p:sp>
      <p:pic>
        <p:nvPicPr>
          <p:cNvPr id="640" name="Google Shape;64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975" y="1719850"/>
            <a:ext cx="2368050" cy="22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9381" y="1389900"/>
            <a:ext cx="1602064" cy="34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8340" y="1389923"/>
            <a:ext cx="1602064" cy="34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7285" y="1389923"/>
            <a:ext cx="1602064" cy="342358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3"/>
          <p:cNvSpPr txBox="1">
            <a:spLocks noGrp="1"/>
          </p:cNvSpPr>
          <p:nvPr>
            <p:ph type="title"/>
          </p:nvPr>
        </p:nvSpPr>
        <p:spPr>
          <a:xfrm>
            <a:off x="4478275" y="996300"/>
            <a:ext cx="308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 dirty="0"/>
              <a:t>Vistas de la </a:t>
            </a:r>
            <a:r>
              <a:rPr lang="en" sz="1600" dirty="0" err="1"/>
              <a:t>aplicación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4"/>
          <p:cNvSpPr txBox="1">
            <a:spLocks noGrp="1"/>
          </p:cNvSpPr>
          <p:nvPr>
            <p:ph type="title"/>
          </p:nvPr>
        </p:nvSpPr>
        <p:spPr>
          <a:xfrm>
            <a:off x="249900" y="1149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 err="1"/>
              <a:t>Arquitectura</a:t>
            </a:r>
            <a:r>
              <a:rPr lang="en" dirty="0"/>
              <a:t> del </a:t>
            </a:r>
            <a:r>
              <a:rPr lang="en" dirty="0" err="1"/>
              <a:t>Servidor</a:t>
            </a:r>
            <a:endParaRPr dirty="0"/>
          </a:p>
        </p:txBody>
      </p:sp>
      <p:pic>
        <p:nvPicPr>
          <p:cNvPr id="650" name="Google Shape;65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4"/>
          <p:cNvSpPr txBox="1">
            <a:spLocks noGrp="1"/>
          </p:cNvSpPr>
          <p:nvPr>
            <p:ph type="sldNum" idx="12"/>
          </p:nvPr>
        </p:nvSpPr>
        <p:spPr>
          <a:xfrm>
            <a:off x="63064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653" name="Google Shape;65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838" y="765625"/>
            <a:ext cx="4598124" cy="41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5"/>
          <p:cNvSpPr txBox="1">
            <a:spLocks noGrp="1"/>
          </p:cNvSpPr>
          <p:nvPr>
            <p:ph type="title"/>
          </p:nvPr>
        </p:nvSpPr>
        <p:spPr>
          <a:xfrm>
            <a:off x="2040500" y="765000"/>
            <a:ext cx="54090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Resultados</a:t>
            </a:r>
            <a:endParaRPr sz="4600"/>
          </a:p>
        </p:txBody>
      </p:sp>
      <p:sp>
        <p:nvSpPr>
          <p:cNvPr id="664" name="Google Shape;664;p85"/>
          <p:cNvSpPr txBox="1">
            <a:spLocks noGrp="1"/>
          </p:cNvSpPr>
          <p:nvPr>
            <p:ph type="title" idx="2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65" name="Google Shape;665;p85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6" name="Google Shape;66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5"/>
          <p:cNvSpPr txBox="1">
            <a:spLocks noGrp="1"/>
          </p:cNvSpPr>
          <p:nvPr>
            <p:ph type="sldNum" idx="12"/>
          </p:nvPr>
        </p:nvSpPr>
        <p:spPr>
          <a:xfrm>
            <a:off x="70944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452" name="Google Shape;452;p68"/>
          <p:cNvSpPr txBox="1"/>
          <p:nvPr/>
        </p:nvSpPr>
        <p:spPr>
          <a:xfrm>
            <a:off x="720000" y="1216125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En</a:t>
            </a:r>
            <a:r>
              <a:rPr lang="en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esta</a:t>
            </a:r>
            <a:r>
              <a:rPr lang="en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presentacion</a:t>
            </a:r>
            <a:r>
              <a:rPr lang="en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se </a:t>
            </a: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tocaran</a:t>
            </a:r>
            <a:r>
              <a:rPr lang="en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los</a:t>
            </a:r>
            <a:r>
              <a:rPr lang="en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siguientes</a:t>
            </a:r>
            <a:r>
              <a:rPr lang="en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temas</a:t>
            </a:r>
            <a:r>
              <a:rPr lang="en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:</a:t>
            </a:r>
            <a:endParaRPr sz="19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bert Sans"/>
              <a:buChar char="●"/>
            </a:pP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Problemática</a:t>
            </a:r>
            <a:endParaRPr sz="19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bert Sans"/>
              <a:buChar char="●"/>
            </a:pPr>
            <a:r>
              <a:rPr lang="es-ES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Abordaje</a:t>
            </a:r>
            <a:endParaRPr sz="19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bert Sans"/>
              <a:buChar char="●"/>
            </a:pP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Trabajo</a:t>
            </a:r>
            <a:r>
              <a:rPr lang="en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Realizado</a:t>
            </a:r>
            <a:endParaRPr sz="19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bert Sans"/>
              <a:buChar char="●"/>
            </a:pP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Resultados</a:t>
            </a:r>
            <a:endParaRPr sz="19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bert Sans"/>
              <a:buChar char="●"/>
            </a:pP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Conclusiones</a:t>
            </a:r>
            <a:endParaRPr sz="19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lbert Sans"/>
              <a:buChar char="●"/>
            </a:pP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Potenciales</a:t>
            </a:r>
            <a:r>
              <a:rPr lang="en" sz="1900" dirty="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900" dirty="0" err="1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mejoras</a:t>
            </a:r>
            <a:endParaRPr sz="1900" dirty="0"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</p:txBody>
      </p:sp>
      <p:pic>
        <p:nvPicPr>
          <p:cNvPr id="453" name="Google Shape;453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8"/>
          <p:cNvPicPr preferRelativeResize="0"/>
          <p:nvPr/>
        </p:nvPicPr>
        <p:blipFill rotWithShape="1">
          <a:blip r:embed="rId4">
            <a:alphaModFix/>
          </a:blip>
          <a:srcRect l="238" r="248"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8"/>
          <p:cNvSpPr txBox="1">
            <a:spLocks noGrp="1"/>
          </p:cNvSpPr>
          <p:nvPr>
            <p:ph type="sldNum" idx="12"/>
          </p:nvPr>
        </p:nvSpPr>
        <p:spPr>
          <a:xfrm>
            <a:off x="0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7"/>
          <p:cNvSpPr txBox="1">
            <a:spLocks noGrp="1"/>
          </p:cNvSpPr>
          <p:nvPr>
            <p:ph type="title"/>
          </p:nvPr>
        </p:nvSpPr>
        <p:spPr>
          <a:xfrm>
            <a:off x="0" y="2091750"/>
            <a:ext cx="85200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5800"/>
              <a:t>VIDEO DEMOSTRACIÓN</a:t>
            </a:r>
            <a:endParaRPr sz="6300"/>
          </a:p>
        </p:txBody>
      </p:sp>
      <p:pic>
        <p:nvPicPr>
          <p:cNvPr id="684" name="Google Shape;68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7"/>
          <p:cNvSpPr txBox="1">
            <a:spLocks noGrp="1"/>
          </p:cNvSpPr>
          <p:nvPr>
            <p:ph type="sldNum" idx="12"/>
          </p:nvPr>
        </p:nvSpPr>
        <p:spPr>
          <a:xfrm>
            <a:off x="47298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presentacion">
            <a:hlinkClick r:id="" action="ppaction://media"/>
            <a:extLst>
              <a:ext uri="{FF2B5EF4-FFF2-40B4-BE49-F238E27FC236}">
                <a16:creationId xmlns:a16="http://schemas.microsoft.com/office/drawing/2014/main" id="{B233BBE9-1EA2-A714-637B-6B8574818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8"/>
          <p:cNvSpPr txBox="1">
            <a:spLocks noGrp="1"/>
          </p:cNvSpPr>
          <p:nvPr>
            <p:ph type="title"/>
          </p:nvPr>
        </p:nvSpPr>
        <p:spPr>
          <a:xfrm>
            <a:off x="2040500" y="765000"/>
            <a:ext cx="54090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Conclusiones</a:t>
            </a:r>
            <a:endParaRPr sz="4600"/>
          </a:p>
        </p:txBody>
      </p:sp>
      <p:sp>
        <p:nvSpPr>
          <p:cNvPr id="692" name="Google Shape;692;p88"/>
          <p:cNvSpPr txBox="1">
            <a:spLocks noGrp="1"/>
          </p:cNvSpPr>
          <p:nvPr>
            <p:ph type="title" idx="2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693" name="Google Shape;693;p88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94" name="Google Shape;694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8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9"/>
          <p:cNvSpPr txBox="1">
            <a:spLocks noGrp="1"/>
          </p:cNvSpPr>
          <p:nvPr>
            <p:ph type="title"/>
          </p:nvPr>
        </p:nvSpPr>
        <p:spPr>
          <a:xfrm>
            <a:off x="248125" y="1149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Conclusiones </a:t>
            </a:r>
            <a:endParaRPr sz="3400"/>
          </a:p>
        </p:txBody>
      </p:sp>
      <p:pic>
        <p:nvPicPr>
          <p:cNvPr id="703" name="Google Shape;703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9"/>
          <p:cNvSpPr txBox="1">
            <a:spLocks noGrp="1"/>
          </p:cNvSpPr>
          <p:nvPr>
            <p:ph type="subTitle" idx="4294967295"/>
          </p:nvPr>
        </p:nvSpPr>
        <p:spPr>
          <a:xfrm>
            <a:off x="0" y="1582950"/>
            <a:ext cx="8424000" cy="19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 dirty="0" err="1"/>
              <a:t>Resumen</a:t>
            </a:r>
            <a:r>
              <a:rPr lang="en" sz="2800" dirty="0"/>
              <a:t> de </a:t>
            </a:r>
            <a:r>
              <a:rPr lang="en" sz="2800" dirty="0" err="1"/>
              <a:t>los</a:t>
            </a:r>
            <a:r>
              <a:rPr lang="en" sz="2800" dirty="0"/>
              <a:t> </a:t>
            </a:r>
            <a:r>
              <a:rPr lang="en" sz="2800" dirty="0" err="1"/>
              <a:t>resultados</a:t>
            </a:r>
            <a:endParaRPr sz="2800" dirty="0"/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 dirty="0" err="1"/>
              <a:t>Lecciones</a:t>
            </a:r>
            <a:r>
              <a:rPr lang="en" sz="2800" dirty="0"/>
              <a:t> </a:t>
            </a:r>
            <a:r>
              <a:rPr lang="en" sz="2800" dirty="0" err="1"/>
              <a:t>aprendidas</a:t>
            </a:r>
            <a:endParaRPr sz="2800" dirty="0"/>
          </a:p>
        </p:txBody>
      </p:sp>
      <p:sp>
        <p:nvSpPr>
          <p:cNvPr id="706" name="Google Shape;706;p89"/>
          <p:cNvSpPr txBox="1">
            <a:spLocks noGrp="1"/>
          </p:cNvSpPr>
          <p:nvPr>
            <p:ph type="sldNum" idx="12"/>
          </p:nvPr>
        </p:nvSpPr>
        <p:spPr>
          <a:xfrm>
            <a:off x="47298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0"/>
          <p:cNvSpPr txBox="1">
            <a:spLocks noGrp="1"/>
          </p:cNvSpPr>
          <p:nvPr>
            <p:ph type="title"/>
          </p:nvPr>
        </p:nvSpPr>
        <p:spPr>
          <a:xfrm>
            <a:off x="2040500" y="765000"/>
            <a:ext cx="54090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Potenciales Mejoras</a:t>
            </a:r>
            <a:endParaRPr sz="4600"/>
          </a:p>
        </p:txBody>
      </p:sp>
      <p:sp>
        <p:nvSpPr>
          <p:cNvPr id="712" name="Google Shape;712;p90"/>
          <p:cNvSpPr txBox="1">
            <a:spLocks noGrp="1"/>
          </p:cNvSpPr>
          <p:nvPr>
            <p:ph type="title" idx="2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713" name="Google Shape;713;p90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4" name="Google Shape;714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90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1"/>
          <p:cNvSpPr txBox="1">
            <a:spLocks noGrp="1"/>
          </p:cNvSpPr>
          <p:nvPr>
            <p:ph type="title"/>
          </p:nvPr>
        </p:nvSpPr>
        <p:spPr>
          <a:xfrm>
            <a:off x="130150" y="1149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Potenciales Mejoras</a:t>
            </a:r>
            <a:endParaRPr/>
          </a:p>
        </p:txBody>
      </p:sp>
      <p:pic>
        <p:nvPicPr>
          <p:cNvPr id="723" name="Google Shape;723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91"/>
          <p:cNvSpPr txBox="1">
            <a:spLocks noGrp="1"/>
          </p:cNvSpPr>
          <p:nvPr>
            <p:ph type="subTitle" idx="4294967295"/>
          </p:nvPr>
        </p:nvSpPr>
        <p:spPr>
          <a:xfrm>
            <a:off x="130150" y="898513"/>
            <a:ext cx="7083300" cy="19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err="1"/>
              <a:t>Extensión</a:t>
            </a:r>
            <a:r>
              <a:rPr lang="en" sz="1800" dirty="0"/>
              <a:t> del </a:t>
            </a:r>
            <a:r>
              <a:rPr lang="en" sz="1800" dirty="0" err="1"/>
              <a:t>sistema</a:t>
            </a:r>
            <a:r>
              <a:rPr lang="en" sz="1800" dirty="0"/>
              <a:t> a </a:t>
            </a:r>
            <a:r>
              <a:rPr lang="en" sz="1800" dirty="0" err="1"/>
              <a:t>lugares</a:t>
            </a:r>
            <a:r>
              <a:rPr lang="en" sz="1800" dirty="0"/>
              <a:t> </a:t>
            </a:r>
            <a:r>
              <a:rPr lang="en" sz="1800" dirty="0" err="1"/>
              <a:t>públicos</a:t>
            </a:r>
            <a:r>
              <a:rPr lang="en" sz="1800" dirty="0"/>
              <a:t> de </a:t>
            </a:r>
            <a:r>
              <a:rPr lang="en" sz="1800" dirty="0" err="1"/>
              <a:t>estacionamiento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err="1"/>
              <a:t>Automatización</a:t>
            </a:r>
            <a:r>
              <a:rPr lang="en" sz="1800" dirty="0"/>
              <a:t> </a:t>
            </a:r>
            <a:r>
              <a:rPr lang="en" sz="1800" dirty="0" err="1"/>
              <a:t>sistema</a:t>
            </a:r>
            <a:r>
              <a:rPr lang="en" sz="1800" dirty="0"/>
              <a:t> de </a:t>
            </a:r>
            <a:r>
              <a:rPr lang="en" sz="1800" dirty="0" err="1"/>
              <a:t>ingreso</a:t>
            </a:r>
            <a:endParaRPr sz="20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 err="1"/>
              <a:t>Integración</a:t>
            </a:r>
            <a:r>
              <a:rPr lang="en" sz="1800" dirty="0"/>
              <a:t> con </a:t>
            </a:r>
            <a:r>
              <a:rPr lang="en" sz="1800" dirty="0" err="1"/>
              <a:t>sistema</a:t>
            </a:r>
            <a:r>
              <a:rPr lang="en" sz="1800" dirty="0"/>
              <a:t> de </a:t>
            </a:r>
            <a:r>
              <a:rPr lang="en" sz="1800" dirty="0" err="1"/>
              <a:t>pagos</a:t>
            </a:r>
            <a:r>
              <a:rPr lang="en" sz="1800" dirty="0"/>
              <a:t> </a:t>
            </a:r>
            <a:r>
              <a:rPr lang="en" sz="1800" dirty="0" err="1"/>
              <a:t>electrónicos</a:t>
            </a:r>
            <a:endParaRPr sz="1800" dirty="0"/>
          </a:p>
        </p:txBody>
      </p:sp>
      <p:pic>
        <p:nvPicPr>
          <p:cNvPr id="726" name="Google Shape;726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00" y="2571750"/>
            <a:ext cx="2165250" cy="21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9100" y="2931225"/>
            <a:ext cx="3235876" cy="14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1"/>
          <p:cNvSpPr txBox="1">
            <a:spLocks noGrp="1"/>
          </p:cNvSpPr>
          <p:nvPr>
            <p:ph type="sldNum" idx="12"/>
          </p:nvPr>
        </p:nvSpPr>
        <p:spPr>
          <a:xfrm>
            <a:off x="55181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pic>
        <p:nvPicPr>
          <p:cNvPr id="729" name="Google Shape;729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9026" y="2773500"/>
            <a:ext cx="1734700" cy="17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2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92"/>
          <p:cNvGrpSpPr/>
          <p:nvPr/>
        </p:nvGrpSpPr>
        <p:grpSpPr>
          <a:xfrm>
            <a:off x="7173947" y="120750"/>
            <a:ext cx="1801078" cy="568700"/>
            <a:chOff x="7173947" y="120750"/>
            <a:chExt cx="1801078" cy="568700"/>
          </a:xfrm>
        </p:grpSpPr>
        <p:pic>
          <p:nvPicPr>
            <p:cNvPr id="737" name="Google Shape;737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3947" y="120750"/>
              <a:ext cx="566602" cy="5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80271" y="120750"/>
              <a:ext cx="1194755" cy="56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9" name="Google Shape;739;p92"/>
          <p:cNvSpPr txBox="1">
            <a:spLocks noGrp="1"/>
          </p:cNvSpPr>
          <p:nvPr>
            <p:ph type="ctrTitle"/>
          </p:nvPr>
        </p:nvSpPr>
        <p:spPr>
          <a:xfrm>
            <a:off x="3341800" y="1812562"/>
            <a:ext cx="4892400" cy="13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Gracias!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>
            <a:spLocks noGrp="1"/>
          </p:cNvSpPr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461" name="Google Shape;461;p69"/>
          <p:cNvSpPr txBox="1">
            <a:spLocks noGrp="1"/>
          </p:cNvSpPr>
          <p:nvPr>
            <p:ph type="title" idx="2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62" name="Google Shape;462;p69"/>
          <p:cNvCxnSpPr/>
          <p:nvPr/>
        </p:nvCxnSpPr>
        <p:spPr>
          <a:xfrm rot="10800000">
            <a:off x="719900" y="2400200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3" name="Google Shape;463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9811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9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>
            <a:spLocks noGrp="1"/>
          </p:cNvSpPr>
          <p:nvPr>
            <p:ph type="title"/>
          </p:nvPr>
        </p:nvSpPr>
        <p:spPr>
          <a:xfrm>
            <a:off x="0" y="877900"/>
            <a:ext cx="47403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¿Cuál es el problema?</a:t>
            </a:r>
            <a:br>
              <a:rPr lang="en" sz="2800"/>
            </a:b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pic>
        <p:nvPicPr>
          <p:cNvPr id="472" name="Google Shape;47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000" y="2910039"/>
            <a:ext cx="3340300" cy="183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3688" y="854488"/>
            <a:ext cx="3360900" cy="18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0"/>
          <p:cNvSpPr txBox="1">
            <a:spLocks noGrp="1"/>
          </p:cNvSpPr>
          <p:nvPr>
            <p:ph type="sldNum" idx="12"/>
          </p:nvPr>
        </p:nvSpPr>
        <p:spPr>
          <a:xfrm>
            <a:off x="109125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477" name="Google Shape;477;p70"/>
          <p:cNvSpPr txBox="1">
            <a:spLocks noGrp="1"/>
          </p:cNvSpPr>
          <p:nvPr>
            <p:ph type="title"/>
          </p:nvPr>
        </p:nvSpPr>
        <p:spPr>
          <a:xfrm>
            <a:off x="0" y="2910050"/>
            <a:ext cx="47403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¿Por qué es necesario?</a:t>
            </a: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242424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pic>
        <p:nvPicPr>
          <p:cNvPr id="478" name="Google Shape;478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3995" y="2810026"/>
            <a:ext cx="3441080" cy="20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0"/>
          <p:cNvSpPr txBox="1"/>
          <p:nvPr/>
        </p:nvSpPr>
        <p:spPr>
          <a:xfrm>
            <a:off x="150900" y="1567250"/>
            <a:ext cx="4438500" cy="78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err="1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Encontrar</a:t>
            </a:r>
            <a:r>
              <a:rPr lang="en" sz="1700" b="1" dirty="0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 un </a:t>
            </a:r>
            <a:r>
              <a:rPr lang="en" sz="1700" b="1" dirty="0" err="1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lugar</a:t>
            </a:r>
            <a:r>
              <a:rPr lang="en" sz="1700" b="1" dirty="0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 para </a:t>
            </a:r>
            <a:r>
              <a:rPr lang="en" sz="1700" b="1" dirty="0" err="1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estacionar</a:t>
            </a:r>
            <a:r>
              <a:rPr lang="en" sz="1700" b="1" dirty="0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 </a:t>
            </a:r>
            <a:r>
              <a:rPr lang="en" sz="1700" b="1" dirty="0" err="1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cercano</a:t>
            </a:r>
            <a:r>
              <a:rPr lang="en" sz="1700" b="1" dirty="0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 a </a:t>
            </a:r>
            <a:r>
              <a:rPr lang="en" sz="1700" b="1" dirty="0" err="1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nuestro</a:t>
            </a:r>
            <a:r>
              <a:rPr lang="en" sz="1700" b="1" dirty="0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 </a:t>
            </a:r>
            <a:r>
              <a:rPr lang="en" sz="1700" b="1" dirty="0" err="1">
                <a:solidFill>
                  <a:srgbClr val="242424"/>
                </a:solidFill>
                <a:latin typeface="Albert Sans Black"/>
                <a:ea typeface="Albert Sans Black"/>
                <a:cs typeface="Albert Sans Black"/>
                <a:sym typeface="Albert Sans"/>
              </a:rPr>
              <a:t>destino</a:t>
            </a:r>
            <a:endParaRPr sz="1700" b="1" dirty="0">
              <a:solidFill>
                <a:srgbClr val="242424"/>
              </a:solidFill>
              <a:latin typeface="Albert Sans Black"/>
              <a:ea typeface="Albert Sans Black"/>
              <a:cs typeface="Albert Sans Black"/>
              <a:sym typeface="Albert Sans"/>
            </a:endParaRPr>
          </a:p>
        </p:txBody>
      </p:sp>
      <p:sp>
        <p:nvSpPr>
          <p:cNvPr id="480" name="Google Shape;480;p70"/>
          <p:cNvSpPr txBox="1"/>
          <p:nvPr/>
        </p:nvSpPr>
        <p:spPr>
          <a:xfrm>
            <a:off x="232850" y="3460750"/>
            <a:ext cx="4356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300"/>
              <a:buFont typeface="Albert Sans"/>
              <a:buChar char="●"/>
            </a:pP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Aumento</a:t>
            </a:r>
            <a:r>
              <a:rPr lang="en" sz="1600" dirty="0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en</a:t>
            </a:r>
            <a:r>
              <a:rPr lang="en" sz="1600" dirty="0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la población de </a:t>
            </a: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vehículos</a:t>
            </a:r>
            <a:endParaRPr sz="1600" dirty="0">
              <a:solidFill>
                <a:srgbClr val="242424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300"/>
              <a:buFont typeface="Albert Sans"/>
              <a:buChar char="●"/>
            </a:pPr>
            <a:r>
              <a:rPr lang="en" sz="1600" dirty="0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Falta de </a:t>
            </a: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infraestructura</a:t>
            </a:r>
            <a:r>
              <a:rPr lang="en" sz="1600" dirty="0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/</a:t>
            </a: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información</a:t>
            </a:r>
            <a:endParaRPr sz="1600" dirty="0">
              <a:solidFill>
                <a:srgbClr val="242424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300"/>
              <a:buFont typeface="Albert Sans"/>
              <a:buChar char="●"/>
            </a:pP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Problemas</a:t>
            </a:r>
            <a:r>
              <a:rPr lang="en" sz="1600" dirty="0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secundarios</a:t>
            </a:r>
            <a:r>
              <a:rPr lang="en" sz="1600" dirty="0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</a:t>
            </a: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asociados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 txBox="1">
            <a:spLocks noGrp="1"/>
          </p:cNvSpPr>
          <p:nvPr>
            <p:ph type="title"/>
          </p:nvPr>
        </p:nvSpPr>
        <p:spPr>
          <a:xfrm>
            <a:off x="1943100" y="765000"/>
            <a:ext cx="55065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¿Como abordar este problema?</a:t>
            </a:r>
            <a:endParaRPr sz="4600"/>
          </a:p>
        </p:txBody>
      </p:sp>
      <p:sp>
        <p:nvSpPr>
          <p:cNvPr id="486" name="Google Shape;486;p71"/>
          <p:cNvSpPr txBox="1">
            <a:spLocks noGrp="1"/>
          </p:cNvSpPr>
          <p:nvPr>
            <p:ph type="title" idx="2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87" name="Google Shape;487;p71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88" name="Google Shape;48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1"/>
          <p:cNvSpPr txBox="1">
            <a:spLocks noGrp="1"/>
          </p:cNvSpPr>
          <p:nvPr>
            <p:ph type="sldNum" idx="12"/>
          </p:nvPr>
        </p:nvSpPr>
        <p:spPr>
          <a:xfrm>
            <a:off x="-3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>
            <a:spLocks noGrp="1"/>
          </p:cNvSpPr>
          <p:nvPr>
            <p:ph type="title"/>
          </p:nvPr>
        </p:nvSpPr>
        <p:spPr>
          <a:xfrm>
            <a:off x="-205623" y="2299800"/>
            <a:ext cx="44685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dirty="0"/>
              <a:t>¿</a:t>
            </a:r>
            <a:r>
              <a:rPr lang="en" sz="2400" dirty="0" err="1"/>
              <a:t>Cuál</a:t>
            </a:r>
            <a:r>
              <a:rPr lang="en" sz="2400" dirty="0"/>
              <a:t> es </a:t>
            </a:r>
            <a:r>
              <a:rPr lang="en" sz="2400" dirty="0" err="1"/>
              <a:t>nuestra</a:t>
            </a:r>
            <a:r>
              <a:rPr lang="en" sz="2400" dirty="0"/>
              <a:t> </a:t>
            </a:r>
            <a:r>
              <a:rPr lang="en" sz="2400" dirty="0" err="1"/>
              <a:t>propuesta</a:t>
            </a:r>
            <a:r>
              <a:rPr lang="en" sz="2400" dirty="0"/>
              <a:t>?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72"/>
          <p:cNvSpPr txBox="1">
            <a:spLocks noGrp="1"/>
          </p:cNvSpPr>
          <p:nvPr>
            <p:ph type="title"/>
          </p:nvPr>
        </p:nvSpPr>
        <p:spPr>
          <a:xfrm>
            <a:off x="0" y="153898"/>
            <a:ext cx="50268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300" dirty="0"/>
              <a:t>¿</a:t>
            </a:r>
            <a:r>
              <a:rPr lang="en" sz="2300" dirty="0" err="1"/>
              <a:t>Comó</a:t>
            </a:r>
            <a:r>
              <a:rPr lang="en" sz="2300" dirty="0"/>
              <a:t> </a:t>
            </a:r>
            <a:r>
              <a:rPr lang="en" sz="2300" dirty="0" err="1"/>
              <a:t>encontramos</a:t>
            </a:r>
            <a:r>
              <a:rPr lang="en" sz="2300" dirty="0"/>
              <a:t> un </a:t>
            </a:r>
            <a:r>
              <a:rPr lang="en" sz="2300" dirty="0" err="1"/>
              <a:t>lugar</a:t>
            </a:r>
            <a:r>
              <a:rPr lang="en" sz="2300" dirty="0"/>
              <a:t> para </a:t>
            </a:r>
            <a:r>
              <a:rPr lang="en" sz="2300" dirty="0" err="1"/>
              <a:t>estacionar</a:t>
            </a:r>
            <a:r>
              <a:rPr lang="en" sz="2300" dirty="0"/>
              <a:t>?</a:t>
            </a:r>
            <a:endParaRPr sz="2300" dirty="0"/>
          </a:p>
        </p:txBody>
      </p:sp>
      <p:pic>
        <p:nvPicPr>
          <p:cNvPr id="498" name="Google Shape;49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72"/>
          <p:cNvGrpSpPr/>
          <p:nvPr/>
        </p:nvGrpSpPr>
        <p:grpSpPr>
          <a:xfrm>
            <a:off x="4733850" y="388027"/>
            <a:ext cx="4410149" cy="4257598"/>
            <a:chOff x="4395500" y="1089575"/>
            <a:chExt cx="4028499" cy="3889150"/>
          </a:xfrm>
        </p:grpSpPr>
        <p:pic>
          <p:nvPicPr>
            <p:cNvPr id="501" name="Google Shape;501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95500" y="1089575"/>
              <a:ext cx="4028499" cy="336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72"/>
            <p:cNvSpPr txBox="1"/>
            <p:nvPr/>
          </p:nvSpPr>
          <p:spPr>
            <a:xfrm>
              <a:off x="4542531" y="4640025"/>
              <a:ext cx="3761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Fuente: University of Nebraska-Lincoln (</a:t>
              </a:r>
              <a:r>
                <a:rPr lang="en" sz="800"/>
                <a:t>Enrutamiento de vehículos</a:t>
              </a:r>
              <a:r>
                <a:rPr lang="en" sz="1000"/>
                <a:t>)</a:t>
              </a:r>
              <a:endParaRPr sz="1000"/>
            </a:p>
          </p:txBody>
        </p:sp>
      </p:grpSp>
      <p:sp>
        <p:nvSpPr>
          <p:cNvPr id="503" name="Google Shape;503;p72"/>
          <p:cNvSpPr txBox="1">
            <a:spLocks noGrp="1"/>
          </p:cNvSpPr>
          <p:nvPr>
            <p:ph type="sldNum" idx="12"/>
          </p:nvPr>
        </p:nvSpPr>
        <p:spPr>
          <a:xfrm>
            <a:off x="116962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504" name="Google Shape;50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0250" y="1858825"/>
            <a:ext cx="1511841" cy="3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0186" y="1032325"/>
            <a:ext cx="2136001" cy="14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6175" y="1829451"/>
            <a:ext cx="1540451" cy="316747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2"/>
          <p:cNvSpPr txBox="1"/>
          <p:nvPr/>
        </p:nvSpPr>
        <p:spPr>
          <a:xfrm>
            <a:off x="-234450" y="3366000"/>
            <a:ext cx="4468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¿</a:t>
            </a:r>
            <a:r>
              <a:rPr lang="en" sz="2300" dirty="0" err="1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Donde</a:t>
            </a:r>
            <a:r>
              <a:rPr lang="en" sz="2300" dirty="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 </a:t>
            </a:r>
            <a:r>
              <a:rPr lang="en" sz="2300" dirty="0" err="1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aplica</a:t>
            </a:r>
            <a:r>
              <a:rPr lang="en" sz="2300" dirty="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rPr>
              <a:t>?</a:t>
            </a:r>
            <a:endParaRPr sz="1300" dirty="0">
              <a:solidFill>
                <a:schemeClr val="dk1"/>
              </a:solidFill>
              <a:latin typeface="Anybody SemiBold"/>
              <a:ea typeface="Anybody SemiBold"/>
              <a:cs typeface="Anybody SemiBold"/>
              <a:sym typeface="Anybody SemiBold"/>
            </a:endParaRPr>
          </a:p>
        </p:txBody>
      </p:sp>
      <p:sp>
        <p:nvSpPr>
          <p:cNvPr id="508" name="Google Shape;508;p72"/>
          <p:cNvSpPr txBox="1"/>
          <p:nvPr/>
        </p:nvSpPr>
        <p:spPr>
          <a:xfrm>
            <a:off x="499800" y="3904800"/>
            <a:ext cx="3000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300"/>
              <a:buFont typeface="Albert Sans"/>
              <a:buChar char="●"/>
            </a:pP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Estacionamientos</a:t>
            </a:r>
            <a:endParaRPr sz="1600" dirty="0">
              <a:solidFill>
                <a:srgbClr val="242424"/>
              </a:solidFill>
              <a:latin typeface="Albert Sans Medium"/>
              <a:ea typeface="Albert Sans Medium"/>
              <a:cs typeface="Albert Sans Medium"/>
              <a:sym typeface="Albert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300"/>
              <a:buFont typeface="Albert Sans"/>
              <a:buChar char="●"/>
            </a:pP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Estacionamientos</a:t>
            </a:r>
            <a:r>
              <a:rPr lang="en" sz="1600" dirty="0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de </a:t>
            </a:r>
            <a:r>
              <a:rPr lang="en" sz="1600" dirty="0" err="1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grandes</a:t>
            </a:r>
            <a:r>
              <a:rPr lang="en" sz="1600" dirty="0">
                <a:solidFill>
                  <a:srgbClr val="242424"/>
                </a:solidFill>
                <a:latin typeface="Albert Sans Medium"/>
                <a:ea typeface="Albert Sans Medium"/>
                <a:cs typeface="Albert Sans Medium"/>
                <a:sym typeface="Albert Sans"/>
              </a:rPr>
              <a:t> locales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6097B-6621-13DF-6108-BD2EC12B5EB1}"/>
              </a:ext>
            </a:extLst>
          </p:cNvPr>
          <p:cNvSpPr txBox="1"/>
          <p:nvPr/>
        </p:nvSpPr>
        <p:spPr>
          <a:xfrm>
            <a:off x="249900" y="1014728"/>
            <a:ext cx="4578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lbert Sans"/>
              <a:buChar char="●"/>
            </a:pPr>
            <a:r>
              <a:rPr lang="en-US" sz="1800" dirty="0">
                <a:latin typeface="Albert Sans Medium"/>
                <a:ea typeface="Albert Sans Medium"/>
                <a:cs typeface="Albert Sans Medium"/>
                <a:sym typeface="Albert Sans"/>
              </a:rPr>
              <a:t>Blind Search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lbert Sans"/>
              <a:buChar char="●"/>
            </a:pPr>
            <a:r>
              <a:rPr lang="en-US" sz="1800" dirty="0">
                <a:latin typeface="Albert Sans Medium"/>
                <a:ea typeface="Albert Sans Medium"/>
                <a:cs typeface="Albert Sans Medium"/>
                <a:sym typeface="Albert Sans"/>
              </a:rPr>
              <a:t>PIS: Parking Information Sharing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lbert Sans"/>
              <a:buChar char="●"/>
            </a:pPr>
            <a:r>
              <a:rPr lang="en-US" sz="1800" dirty="0">
                <a:latin typeface="Albert Sans Medium"/>
                <a:ea typeface="Albert Sans Medium"/>
                <a:cs typeface="Albert Sans Medium"/>
                <a:sym typeface="Albert Sans"/>
              </a:rPr>
              <a:t>BPIS: Buffered PIS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lbert Sans"/>
              <a:buChar char="●"/>
            </a:pPr>
            <a:r>
              <a:rPr lang="en-US" sz="1800" dirty="0">
                <a:latin typeface="Albert Sans Medium"/>
                <a:ea typeface="Albert Sans Medium"/>
                <a:cs typeface="Albert Sans Medium"/>
                <a:sym typeface="Albert Sans"/>
              </a:rPr>
              <a:t>Reservation policy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/>
      <p:bldP spid="5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>
            <a:spLocks noGrp="1"/>
          </p:cNvSpPr>
          <p:nvPr>
            <p:ph type="title"/>
          </p:nvPr>
        </p:nvSpPr>
        <p:spPr>
          <a:xfrm>
            <a:off x="2040500" y="765000"/>
            <a:ext cx="54090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/>
              <a:t>Trabajo Realizado</a:t>
            </a:r>
            <a:endParaRPr sz="4600"/>
          </a:p>
        </p:txBody>
      </p:sp>
      <p:sp>
        <p:nvSpPr>
          <p:cNvPr id="514" name="Google Shape;514;p73"/>
          <p:cNvSpPr txBox="1">
            <a:spLocks noGrp="1"/>
          </p:cNvSpPr>
          <p:nvPr>
            <p:ph type="title" idx="2"/>
          </p:nvPr>
        </p:nvSpPr>
        <p:spPr>
          <a:xfrm>
            <a:off x="720000" y="990000"/>
            <a:ext cx="1223100" cy="1223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15" name="Google Shape;515;p73"/>
          <p:cNvCxnSpPr/>
          <p:nvPr/>
        </p:nvCxnSpPr>
        <p:spPr>
          <a:xfrm rot="10800000">
            <a:off x="719900" y="2632300"/>
            <a:ext cx="64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6" name="Google Shape;51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9477" y="0"/>
            <a:ext cx="1694526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4949" y="4439974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999" y="4439973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3"/>
          <p:cNvSpPr txBox="1">
            <a:spLocks noGrp="1"/>
          </p:cNvSpPr>
          <p:nvPr>
            <p:ph type="sldNum" idx="12"/>
          </p:nvPr>
        </p:nvSpPr>
        <p:spPr>
          <a:xfrm>
            <a:off x="126987" y="4749900"/>
            <a:ext cx="511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75" y="1056625"/>
            <a:ext cx="8339400" cy="369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4"/>
          <p:cNvSpPr txBox="1">
            <a:spLocks noGrp="1"/>
          </p:cNvSpPr>
          <p:nvPr>
            <p:ph type="sldNum" idx="12"/>
          </p:nvPr>
        </p:nvSpPr>
        <p:spPr>
          <a:xfrm>
            <a:off x="108775" y="4749900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527" name="Google Shape;527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Trabajo Realizado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0A8B8-234C-3B85-6D6A-C1EA19F2608F}"/>
              </a:ext>
            </a:extLst>
          </p:cNvPr>
          <p:cNvSpPr/>
          <p:nvPr/>
        </p:nvSpPr>
        <p:spPr>
          <a:xfrm>
            <a:off x="3593206" y="1017725"/>
            <a:ext cx="2118574" cy="373217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7EF798-CE6F-6E15-C5D6-88E05904B728}"/>
              </a:ext>
            </a:extLst>
          </p:cNvPr>
          <p:cNvSpPr/>
          <p:nvPr/>
        </p:nvSpPr>
        <p:spPr>
          <a:xfrm>
            <a:off x="108775" y="1056625"/>
            <a:ext cx="3484431" cy="373217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424" y="113199"/>
            <a:ext cx="1210569" cy="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474" y="113198"/>
            <a:ext cx="571325" cy="57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75"/>
          <p:cNvGrpSpPr/>
          <p:nvPr/>
        </p:nvGrpSpPr>
        <p:grpSpPr>
          <a:xfrm>
            <a:off x="1069786" y="2571750"/>
            <a:ext cx="2593303" cy="2083275"/>
            <a:chOff x="719999" y="1017725"/>
            <a:chExt cx="2593303" cy="2083275"/>
          </a:xfrm>
        </p:grpSpPr>
        <p:pic>
          <p:nvPicPr>
            <p:cNvPr id="536" name="Google Shape;536;p75"/>
            <p:cNvPicPr preferRelativeResize="0"/>
            <p:nvPr/>
          </p:nvPicPr>
          <p:blipFill rotWithShape="1">
            <a:blip r:embed="rId5">
              <a:alphaModFix/>
            </a:blip>
            <a:srcRect l="27654" t="23734" r="23631" b="25861"/>
            <a:stretch/>
          </p:blipFill>
          <p:spPr>
            <a:xfrm>
              <a:off x="720007" y="1017725"/>
              <a:ext cx="2593295" cy="170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75"/>
            <p:cNvSpPr txBox="1"/>
            <p:nvPr/>
          </p:nvSpPr>
          <p:spPr>
            <a:xfrm>
              <a:off x="719999" y="2762300"/>
              <a:ext cx="259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Representación Nodo Sensor</a:t>
              </a:r>
              <a:endParaRPr sz="1000"/>
            </a:p>
          </p:txBody>
        </p:sp>
      </p:grpSp>
      <p:grpSp>
        <p:nvGrpSpPr>
          <p:cNvPr id="538" name="Google Shape;538;p75"/>
          <p:cNvGrpSpPr/>
          <p:nvPr/>
        </p:nvGrpSpPr>
        <p:grpSpPr>
          <a:xfrm>
            <a:off x="4632436" y="2571750"/>
            <a:ext cx="3489001" cy="2185925"/>
            <a:chOff x="2882349" y="2934050"/>
            <a:chExt cx="3489001" cy="2185925"/>
          </a:xfrm>
        </p:grpSpPr>
        <p:pic>
          <p:nvPicPr>
            <p:cNvPr id="539" name="Google Shape;539;p75"/>
            <p:cNvPicPr preferRelativeResize="0"/>
            <p:nvPr/>
          </p:nvPicPr>
          <p:blipFill rotWithShape="1">
            <a:blip r:embed="rId6">
              <a:alphaModFix/>
            </a:blip>
            <a:srcRect r="37039"/>
            <a:stretch/>
          </p:blipFill>
          <p:spPr>
            <a:xfrm>
              <a:off x="2882350" y="2934050"/>
              <a:ext cx="3489000" cy="184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75"/>
            <p:cNvSpPr txBox="1"/>
            <p:nvPr/>
          </p:nvSpPr>
          <p:spPr>
            <a:xfrm>
              <a:off x="2882349" y="4781275"/>
              <a:ext cx="259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Representación en un estacionamiento</a:t>
              </a:r>
              <a:endParaRPr sz="1000"/>
            </a:p>
          </p:txBody>
        </p:sp>
      </p:grpSp>
      <p:sp>
        <p:nvSpPr>
          <p:cNvPr id="541" name="Google Shape;541;p75"/>
          <p:cNvSpPr txBox="1">
            <a:spLocks noGrp="1"/>
          </p:cNvSpPr>
          <p:nvPr>
            <p:ph type="sldNum" idx="12"/>
          </p:nvPr>
        </p:nvSpPr>
        <p:spPr>
          <a:xfrm>
            <a:off x="70945" y="4757675"/>
            <a:ext cx="499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542" name="Google Shape;542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1225" y="855938"/>
            <a:ext cx="4211425" cy="10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5"/>
          <p:cNvSpPr txBox="1">
            <a:spLocks noGrp="1"/>
          </p:cNvSpPr>
          <p:nvPr>
            <p:ph type="title"/>
          </p:nvPr>
        </p:nvSpPr>
        <p:spPr>
          <a:xfrm>
            <a:off x="0" y="855975"/>
            <a:ext cx="42114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¿Comó está compuesto el sensor?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50625321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Analysis Consulting by Slidesgo">
  <a:themeElements>
    <a:clrScheme name="Simple Light">
      <a:dk1>
        <a:srgbClr val="000000"/>
      </a:dk1>
      <a:lt1>
        <a:srgbClr val="FFFFFF"/>
      </a:lt1>
      <a:dk2>
        <a:srgbClr val="207368"/>
      </a:dk2>
      <a:lt2>
        <a:srgbClr val="9EC0BE"/>
      </a:lt2>
      <a:accent1>
        <a:srgbClr val="B185B4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</TotalTime>
  <Words>746</Words>
  <Application>Microsoft Macintosh PowerPoint</Application>
  <PresentationFormat>On-screen Show (16:9)</PresentationFormat>
  <Paragraphs>159</Paragraphs>
  <Slides>26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Albert Sans Medium</vt:lpstr>
      <vt:lpstr>Open Sans</vt:lpstr>
      <vt:lpstr>Anybody SemiBold</vt:lpstr>
      <vt:lpstr>Albert Sans Black</vt:lpstr>
      <vt:lpstr>Albert Sans</vt:lpstr>
      <vt:lpstr>Roboto Condensed</vt:lpstr>
      <vt:lpstr>Arial</vt:lpstr>
      <vt:lpstr>Data Analysis Consulting by Slidesgo</vt:lpstr>
      <vt:lpstr>Data Analysis Consulting by Slidesgo</vt:lpstr>
      <vt:lpstr>Estacionando: una solución al problema de conseguir estacionamiento</vt:lpstr>
      <vt:lpstr>Índice</vt:lpstr>
      <vt:lpstr>Problemática</vt:lpstr>
      <vt:lpstr>¿Cuál es el problema?  </vt:lpstr>
      <vt:lpstr>¿Como abordar este problema?</vt:lpstr>
      <vt:lpstr>¿Cuál es nuestra propuesta? </vt:lpstr>
      <vt:lpstr>Trabajo Realizado</vt:lpstr>
      <vt:lpstr>Trabajo Realizado</vt:lpstr>
      <vt:lpstr>¿Comó está compuesto el sensor?</vt:lpstr>
      <vt:lpstr>¿Qué sensores utilizamos?</vt:lpstr>
      <vt:lpstr>ToF - Sensor de Tiempo de Vuelo</vt:lpstr>
      <vt:lpstr>Sensor de Variación (Magnetómetro)</vt:lpstr>
      <vt:lpstr>¿Qué tecnología de comunicación utilizar?</vt:lpstr>
      <vt:lpstr>Sensor completo</vt:lpstr>
      <vt:lpstr>Concentrador</vt:lpstr>
      <vt:lpstr>Aplicación Móvil</vt:lpstr>
      <vt:lpstr>Aplicación Móvil</vt:lpstr>
      <vt:lpstr>Arquitectura del Servidor</vt:lpstr>
      <vt:lpstr>Resultados</vt:lpstr>
      <vt:lpstr>VIDEO DEMOSTRACIÓN</vt:lpstr>
      <vt:lpstr>PowerPoint Presentation</vt:lpstr>
      <vt:lpstr>Conclusiones</vt:lpstr>
      <vt:lpstr>Conclusiones </vt:lpstr>
      <vt:lpstr>Potenciales Mejoras</vt:lpstr>
      <vt:lpstr>Potenciales Mejoras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Estacionando: una solución al problema de conseguir estacionamiento</dc:title>
  <cp:lastModifiedBy>Diego Sarina</cp:lastModifiedBy>
  <cp:revision>20</cp:revision>
  <dcterms:modified xsi:type="dcterms:W3CDTF">2023-10-24T19:15:48Z</dcterms:modified>
</cp:coreProperties>
</file>